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7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sldIdLst>
    <p:sldId id="328" r:id="rId5"/>
    <p:sldId id="352" r:id="rId6"/>
    <p:sldId id="350" r:id="rId7"/>
    <p:sldId id="353" r:id="rId8"/>
    <p:sldId id="359" r:id="rId9"/>
    <p:sldId id="354" r:id="rId10"/>
    <p:sldId id="347" r:id="rId11"/>
    <p:sldId id="338" r:id="rId12"/>
    <p:sldId id="337" r:id="rId13"/>
    <p:sldId id="372" r:id="rId14"/>
    <p:sldId id="361" r:id="rId15"/>
    <p:sldId id="369" r:id="rId16"/>
    <p:sldId id="368" r:id="rId17"/>
    <p:sldId id="370" r:id="rId18"/>
    <p:sldId id="367" r:id="rId19"/>
    <p:sldId id="358" r:id="rId20"/>
    <p:sldId id="357" r:id="rId21"/>
    <p:sldId id="382" r:id="rId22"/>
    <p:sldId id="383" r:id="rId23"/>
    <p:sldId id="377" r:id="rId24"/>
    <p:sldId id="378" r:id="rId25"/>
    <p:sldId id="379" r:id="rId26"/>
    <p:sldId id="380" r:id="rId27"/>
    <p:sldId id="384" r:id="rId28"/>
    <p:sldId id="387" r:id="rId29"/>
    <p:sldId id="388" r:id="rId30"/>
    <p:sldId id="385" r:id="rId31"/>
    <p:sldId id="386" r:id="rId32"/>
    <p:sldId id="389" r:id="rId33"/>
    <p:sldId id="390" r:id="rId34"/>
    <p:sldId id="3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4" userDrawn="1">
          <p15:clr>
            <a:srgbClr val="A4A3A4"/>
          </p15:clr>
        </p15:guide>
        <p15:guide id="2" orient="horz" pos="201" userDrawn="1">
          <p15:clr>
            <a:srgbClr val="A4A3A4"/>
          </p15:clr>
        </p15:guide>
        <p15:guide id="3" pos="7313" userDrawn="1">
          <p15:clr>
            <a:srgbClr val="A4A3A4"/>
          </p15:clr>
        </p15:guide>
        <p15:guide id="4" pos="4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A3A"/>
    <a:srgbClr val="F3901D"/>
    <a:srgbClr val="00B050"/>
    <a:srgbClr val="6D6E71"/>
    <a:srgbClr val="E31837"/>
    <a:srgbClr val="7C3520"/>
    <a:srgbClr val="FDBC5F"/>
    <a:srgbClr val="DC4128"/>
    <a:srgbClr val="FFC000"/>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67" autoAdjust="0"/>
  </p:normalViewPr>
  <p:slideViewPr>
    <p:cSldViewPr snapToGrid="0" showGuides="1">
      <p:cViewPr varScale="1">
        <p:scale>
          <a:sx n="73" d="100"/>
          <a:sy n="73" d="100"/>
        </p:scale>
        <p:origin x="618" y="72"/>
      </p:cViewPr>
      <p:guideLst>
        <p:guide orient="horz" pos="4104"/>
        <p:guide orient="horz" pos="201"/>
        <p:guide pos="7313"/>
        <p:guide pos="4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304F0-81AC-4CA8-8A19-CE498CC00E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FBEE1F6-9140-4FCF-9B7E-DBD65CA0159C}">
      <dgm:prSet phldrT="[Text]"/>
      <dgm:spPr>
        <a:noFill/>
      </dgm:spPr>
      <dgm:t>
        <a:bodyPr/>
        <a:lstStyle/>
        <a:p>
          <a:r>
            <a:rPr lang="en-US" sz="2300" dirty="0" smtClean="0">
              <a:solidFill>
                <a:schemeClr val="tx1"/>
              </a:solidFill>
            </a:rPr>
            <a:t>Customer satisfaction</a:t>
          </a:r>
          <a:endParaRPr lang="en-US" sz="2300" dirty="0">
            <a:solidFill>
              <a:schemeClr val="tx1"/>
            </a:solidFill>
          </a:endParaRPr>
        </a:p>
      </dgm:t>
    </dgm:pt>
    <dgm:pt modelId="{2D96577D-A90B-469B-A49D-B5DA6AC14326}" type="parTrans" cxnId="{7BA8C2DD-1299-49CC-BCEB-F903A4BA465A}">
      <dgm:prSet/>
      <dgm:spPr/>
      <dgm:t>
        <a:bodyPr/>
        <a:lstStyle/>
        <a:p>
          <a:endParaRPr lang="en-US"/>
        </a:p>
      </dgm:t>
    </dgm:pt>
    <dgm:pt modelId="{5BE3624F-2727-4C90-BC68-FB189FF4F6A3}" type="sibTrans" cxnId="{7BA8C2DD-1299-49CC-BCEB-F903A4BA465A}">
      <dgm:prSet/>
      <dgm:spPr/>
      <dgm:t>
        <a:bodyPr/>
        <a:lstStyle/>
        <a:p>
          <a:endParaRPr lang="en-US"/>
        </a:p>
      </dgm:t>
    </dgm:pt>
    <dgm:pt modelId="{00710788-C15B-477F-995F-47C7A88C7AB4}">
      <dgm:prSet phldrT="[Text]" custT="1"/>
      <dgm:spPr>
        <a:noFill/>
      </dgm:spPr>
      <dgm:t>
        <a:bodyPr/>
        <a:lstStyle/>
        <a:p>
          <a:pPr rtl="0"/>
          <a:r>
            <a:rPr kumimoji="0" lang="en-US" sz="23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7EA8C098-6C4F-4CEC-A1C3-5ECEACCC03B3}" type="parTrans" cxnId="{35128CD9-711B-4079-8EB4-9D4507B50981}">
      <dgm:prSet/>
      <dgm:spPr/>
      <dgm:t>
        <a:bodyPr/>
        <a:lstStyle/>
        <a:p>
          <a:endParaRPr lang="en-US"/>
        </a:p>
      </dgm:t>
    </dgm:pt>
    <dgm:pt modelId="{B9B0F595-6F6A-4255-A138-D5DDF269CA4F}" type="sibTrans" cxnId="{35128CD9-711B-4079-8EB4-9D4507B50981}">
      <dgm:prSet/>
      <dgm:spPr/>
      <dgm:t>
        <a:bodyPr/>
        <a:lstStyle/>
        <a:p>
          <a:endParaRPr lang="en-US"/>
        </a:p>
      </dgm:t>
    </dgm:pt>
    <dgm:pt modelId="{6FBF4564-217F-4627-BBB7-C6BA08ED56E7}">
      <dgm:prSet phldrT="[Text]"/>
      <dgm:spPr>
        <a:noFill/>
      </dgm:spPr>
      <dgm:t>
        <a:bodyPr/>
        <a:lstStyle/>
        <a:p>
          <a:r>
            <a:rPr lang="en-US" sz="2300" dirty="0" smtClean="0">
              <a:solidFill>
                <a:schemeClr val="tx1"/>
              </a:solidFill>
            </a:rPr>
            <a:t>Revenue assurance</a:t>
          </a:r>
          <a:endParaRPr lang="en-US" sz="2300" dirty="0">
            <a:solidFill>
              <a:schemeClr val="tx1"/>
            </a:solidFill>
          </a:endParaRPr>
        </a:p>
      </dgm:t>
    </dgm:pt>
    <dgm:pt modelId="{20909248-61F4-44DF-BF64-3A90714F3351}" type="parTrans" cxnId="{CABB22DE-42E6-48F0-A2CE-248A48E7B9EB}">
      <dgm:prSet/>
      <dgm:spPr/>
      <dgm:t>
        <a:bodyPr/>
        <a:lstStyle/>
        <a:p>
          <a:endParaRPr lang="en-US"/>
        </a:p>
      </dgm:t>
    </dgm:pt>
    <dgm:pt modelId="{4FADDF79-09EE-4B88-A266-7BB25069974F}" type="sibTrans" cxnId="{CABB22DE-42E6-48F0-A2CE-248A48E7B9EB}">
      <dgm:prSet/>
      <dgm:spPr/>
      <dgm:t>
        <a:bodyPr/>
        <a:lstStyle/>
        <a:p>
          <a:endParaRPr lang="en-US"/>
        </a:p>
      </dgm:t>
    </dgm:pt>
    <dgm:pt modelId="{21166041-0D20-4475-A287-B02D811AD52F}">
      <dgm:prSet phldrT="[Text]" custT="1"/>
      <dgm:spPr>
        <a:noFill/>
      </dgm:spPr>
      <dgm:t>
        <a:bodyPr/>
        <a:lstStyle/>
        <a:p>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dirty="0">
            <a:solidFill>
              <a:schemeClr val="tx1"/>
            </a:solidFill>
          </a:endParaRPr>
        </a:p>
      </dgm:t>
    </dgm:pt>
    <dgm:pt modelId="{952D4FBB-3918-4F9B-8576-7BA953C43843}" type="parTrans" cxnId="{6A493E5D-6CBB-48CC-9982-C29A02CEB057}">
      <dgm:prSet/>
      <dgm:spPr/>
      <dgm:t>
        <a:bodyPr/>
        <a:lstStyle/>
        <a:p>
          <a:endParaRPr lang="en-US"/>
        </a:p>
      </dgm:t>
    </dgm:pt>
    <dgm:pt modelId="{F89B01BD-E9CE-4CDB-A9DA-C4C650EF985F}" type="sibTrans" cxnId="{6A493E5D-6CBB-48CC-9982-C29A02CEB057}">
      <dgm:prSet/>
      <dgm:spPr/>
      <dgm:t>
        <a:bodyPr/>
        <a:lstStyle/>
        <a:p>
          <a:endParaRPr lang="en-US"/>
        </a:p>
      </dgm:t>
    </dgm:pt>
    <dgm:pt modelId="{C3F331FE-4EA5-4A33-9D11-40EB6C67CE46}">
      <dgm:prSet phldrT="[Tex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dirty="0">
            <a:solidFill>
              <a:schemeClr val="tx1"/>
            </a:solidFill>
          </a:endParaRPr>
        </a:p>
      </dgm:t>
    </dgm:pt>
    <dgm:pt modelId="{3EF3418D-F031-472E-A7E2-519729A4BA97}" type="sibTrans" cxnId="{2D59026E-4984-4AE0-B627-73989A0BA2EC}">
      <dgm:prSet/>
      <dgm:spPr/>
      <dgm:t>
        <a:bodyPr/>
        <a:lstStyle/>
        <a:p>
          <a:endParaRPr lang="en-US"/>
        </a:p>
      </dgm:t>
    </dgm:pt>
    <dgm:pt modelId="{A3A5E062-3B6E-43E2-A4B7-A9E68A91A7EC}" type="parTrans" cxnId="{2D59026E-4984-4AE0-B627-73989A0BA2EC}">
      <dgm:prSet/>
      <dgm:spPr/>
      <dgm:t>
        <a:bodyPr/>
        <a:lstStyle/>
        <a:p>
          <a:endParaRPr lang="en-US"/>
        </a:p>
      </dgm:t>
    </dgm:pt>
    <dgm:pt modelId="{7B29B4F5-4734-4A87-A7EB-E4BCE5BF915D}">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0B166A32-0B06-4E5D-9EF6-9ECE39C93A3D}" type="parTrans" cxnId="{46FC134A-F570-4EA9-B7C8-3852F32D2F3F}">
      <dgm:prSet/>
      <dgm:spPr/>
      <dgm:t>
        <a:bodyPr/>
        <a:lstStyle/>
        <a:p>
          <a:endParaRPr lang="en-US"/>
        </a:p>
      </dgm:t>
    </dgm:pt>
    <dgm:pt modelId="{BA48135A-15C3-4EBB-969B-91A7E518CC7F}" type="sibTrans" cxnId="{46FC134A-F570-4EA9-B7C8-3852F32D2F3F}">
      <dgm:prSet/>
      <dgm:spPr/>
      <dgm:t>
        <a:bodyPr/>
        <a:lstStyle/>
        <a:p>
          <a:endParaRPr lang="en-US"/>
        </a:p>
      </dgm:t>
    </dgm:pt>
    <dgm:pt modelId="{D3717C90-6F3D-4790-A4E2-11A30F9D15B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dgm:t>
    </dgm:pt>
    <dgm:pt modelId="{C16C2959-C46C-41A9-A0AE-D6CEDE84DBB8}" type="parTrans" cxnId="{E22D236C-A8FB-42DA-9D8F-52563AA7C1DC}">
      <dgm:prSet/>
      <dgm:spPr/>
      <dgm:t>
        <a:bodyPr/>
        <a:lstStyle/>
        <a:p>
          <a:endParaRPr lang="en-US"/>
        </a:p>
      </dgm:t>
    </dgm:pt>
    <dgm:pt modelId="{AB5783F5-444A-4E7B-A06D-1766B855B8E7}" type="sibTrans" cxnId="{E22D236C-A8FB-42DA-9D8F-52563AA7C1DC}">
      <dgm:prSet/>
      <dgm:spPr/>
      <dgm:t>
        <a:bodyPr/>
        <a:lstStyle/>
        <a:p>
          <a:endParaRPr lang="en-US"/>
        </a:p>
      </dgm:t>
    </dgm:pt>
    <dgm:pt modelId="{DEF0B280-550C-407C-B66F-ABABEBBA0B01}">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gm:t>
    </dgm:pt>
    <dgm:pt modelId="{F8322D13-64AE-466F-AD3E-519E72146B3C}" type="parTrans" cxnId="{F9BB47B9-BE38-4E66-B591-A64A65A47825}">
      <dgm:prSet/>
      <dgm:spPr/>
      <dgm:t>
        <a:bodyPr/>
        <a:lstStyle/>
        <a:p>
          <a:endParaRPr lang="en-US"/>
        </a:p>
      </dgm:t>
    </dgm:pt>
    <dgm:pt modelId="{C819B210-2615-495A-A8BE-EB6142E91EE0}" type="sibTrans" cxnId="{F9BB47B9-BE38-4E66-B591-A64A65A47825}">
      <dgm:prSet/>
      <dgm:spPr/>
      <dgm:t>
        <a:bodyPr/>
        <a:lstStyle/>
        <a:p>
          <a:endParaRPr lang="en-US"/>
        </a:p>
      </dgm:t>
    </dgm:pt>
    <dgm:pt modelId="{0D644567-D248-4EDE-A192-94F1B24C6DD8}">
      <dgm:prSet custT="1"/>
      <dgm:spPr>
        <a:noFill/>
      </dgm:spPr>
      <dgm:t>
        <a:bodyPr/>
        <a:lstStyle/>
        <a:p>
          <a:pPr rtl="0"/>
          <a:r>
            <a:rPr lang="en-US" sz="1400" baseline="0" dirty="0" smtClean="0">
              <a:solidFill>
                <a:schemeClr val="tx1"/>
              </a:solidFill>
              <a:latin typeface="Arial" panose="020B0604020202020204" pitchFamily="34" charset="0"/>
              <a:cs typeface="Arial" panose="020B0604020202020204" pitchFamily="34" charset="0"/>
            </a:rPr>
            <a:t>No Single version</a:t>
          </a:r>
          <a:r>
            <a:rPr lang="en-US" sz="14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2BF905D3-CA04-4FE1-B690-E4B2BB140F34}" type="parTrans" cxnId="{BB21B8C0-9522-43AA-88C1-40A445B445D9}">
      <dgm:prSet/>
      <dgm:spPr/>
      <dgm:t>
        <a:bodyPr/>
        <a:lstStyle/>
        <a:p>
          <a:endParaRPr lang="en-US"/>
        </a:p>
      </dgm:t>
    </dgm:pt>
    <dgm:pt modelId="{9D65A8AA-CCEA-46EE-B8F8-529EEE425222}" type="sibTrans" cxnId="{BB21B8C0-9522-43AA-88C1-40A445B445D9}">
      <dgm:prSet/>
      <dgm:spPr/>
      <dgm:t>
        <a:bodyPr/>
        <a:lstStyle/>
        <a:p>
          <a:endParaRPr lang="en-US"/>
        </a:p>
      </dgm:t>
    </dgm:pt>
    <dgm:pt modelId="{3CF30232-3BAA-45D3-B62B-CF924E06E4A6}">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dirty="0" smtClean="0">
              <a:solidFill>
                <a:schemeClr val="tx1"/>
              </a:solidFill>
              <a:latin typeface="Arial" panose="020B0604020202020204" pitchFamily="34" charset="0"/>
              <a:cs typeface="Arial" panose="020B0604020202020204" pitchFamily="34" charset="0"/>
            </a:rPr>
            <a:t>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CF549551-E116-40F0-AB4C-7F731681E836}" type="parTrans" cxnId="{374CD031-9FAE-437D-92AD-85BC0E8D5F8B}">
      <dgm:prSet/>
      <dgm:spPr/>
      <dgm:t>
        <a:bodyPr/>
        <a:lstStyle/>
        <a:p>
          <a:endParaRPr lang="en-US"/>
        </a:p>
      </dgm:t>
    </dgm:pt>
    <dgm:pt modelId="{4A4B9D76-5F19-4F8E-A25F-4E11F4A870AB}" type="sibTrans" cxnId="{374CD031-9FAE-437D-92AD-85BC0E8D5F8B}">
      <dgm:prSet/>
      <dgm:spPr/>
      <dgm:t>
        <a:bodyPr/>
        <a:lstStyle/>
        <a:p>
          <a:endParaRPr lang="en-US"/>
        </a:p>
      </dgm:t>
    </dgm:pt>
    <dgm:pt modelId="{966C7EAD-922D-4115-A76B-920883BD0A08}">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0B89D8E-BEB1-4C53-BFD0-6F03E64840B4}" type="parTrans" cxnId="{8B94D363-83C8-4B71-A769-0C971ACEC572}">
      <dgm:prSet/>
      <dgm:spPr/>
      <dgm:t>
        <a:bodyPr/>
        <a:lstStyle/>
        <a:p>
          <a:endParaRPr lang="en-US"/>
        </a:p>
      </dgm:t>
    </dgm:pt>
    <dgm:pt modelId="{71D8C76D-C958-48F3-ABA5-65617ED47C0A}" type="sibTrans" cxnId="{8B94D363-83C8-4B71-A769-0C971ACEC572}">
      <dgm:prSet/>
      <dgm:spPr/>
      <dgm:t>
        <a:bodyPr/>
        <a:lstStyle/>
        <a:p>
          <a:endParaRPr lang="en-US"/>
        </a:p>
      </dgm:t>
    </dgm:pt>
    <dgm:pt modelId="{201E1BCC-A697-4E60-8672-C199A614C46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dgm:t>
    </dgm:pt>
    <dgm:pt modelId="{356749E4-9656-40E5-8EC0-C750FF20185F}" type="parTrans" cxnId="{EB0A2C53-300C-43EA-A483-24919BDBECE3}">
      <dgm:prSet/>
      <dgm:spPr/>
      <dgm:t>
        <a:bodyPr/>
        <a:lstStyle/>
        <a:p>
          <a:endParaRPr lang="en-US"/>
        </a:p>
      </dgm:t>
    </dgm:pt>
    <dgm:pt modelId="{561FB0BF-E197-4B2B-831B-DF6C778DEFC7}" type="sibTrans" cxnId="{EB0A2C53-300C-43EA-A483-24919BDBECE3}">
      <dgm:prSet/>
      <dgm:spPr/>
      <dgm:t>
        <a:bodyPr/>
        <a:lstStyle/>
        <a:p>
          <a:endParaRPr lang="en-US"/>
        </a:p>
      </dgm:t>
    </dgm:pt>
    <dgm:pt modelId="{64D770A0-C027-45C2-A5E2-E38CBBD64B56}">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8C1A30F7-E817-4357-A9BC-71AFC56AB218}" type="parTrans" cxnId="{2134C299-8E13-4BAD-8748-B4D4B4EB9534}">
      <dgm:prSet/>
      <dgm:spPr/>
      <dgm:t>
        <a:bodyPr/>
        <a:lstStyle/>
        <a:p>
          <a:endParaRPr lang="en-US"/>
        </a:p>
      </dgm:t>
    </dgm:pt>
    <dgm:pt modelId="{9A9CFF03-6BDF-4169-AC7A-7C45E0BED23E}" type="sibTrans" cxnId="{2134C299-8E13-4BAD-8748-B4D4B4EB9534}">
      <dgm:prSet/>
      <dgm:spPr/>
      <dgm:t>
        <a:bodyPr/>
        <a:lstStyle/>
        <a:p>
          <a:endParaRPr lang="en-US"/>
        </a:p>
      </dgm:t>
    </dgm:pt>
    <dgm:pt modelId="{6B32E01C-2A8C-4EDA-A869-882F9F1FBF23}">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EA4E62D-D5DD-46C0-BFB8-C72B1EC981C1}" type="parTrans" cxnId="{0B9F2C7A-7CCF-4491-B8F5-4E2A1B39A570}">
      <dgm:prSet/>
      <dgm:spPr/>
      <dgm:t>
        <a:bodyPr/>
        <a:lstStyle/>
        <a:p>
          <a:endParaRPr lang="en-US"/>
        </a:p>
      </dgm:t>
    </dgm:pt>
    <dgm:pt modelId="{CCB331CE-9900-4F55-B5C4-05D8D6772E45}" type="sibTrans" cxnId="{0B9F2C7A-7CCF-4491-B8F5-4E2A1B39A570}">
      <dgm:prSet/>
      <dgm:spPr/>
      <dgm:t>
        <a:bodyPr/>
        <a:lstStyle/>
        <a:p>
          <a:endParaRPr lang="en-US"/>
        </a:p>
      </dgm:t>
    </dgm:pt>
    <dgm:pt modelId="{01009101-FA2E-4C7D-A7B9-19873968DEBC}">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dgm:t>
    </dgm:pt>
    <dgm:pt modelId="{390EEE76-7088-459D-AFAE-CF32E866265B}" type="sibTrans" cxnId="{9AB70914-971D-4E3D-A02D-D862503760E4}">
      <dgm:prSet/>
      <dgm:spPr/>
      <dgm:t>
        <a:bodyPr/>
        <a:lstStyle/>
        <a:p>
          <a:endParaRPr lang="en-US"/>
        </a:p>
      </dgm:t>
    </dgm:pt>
    <dgm:pt modelId="{64CF0AC6-8696-4B9F-9E30-C6595519AE54}" type="parTrans" cxnId="{9AB70914-971D-4E3D-A02D-D862503760E4}">
      <dgm:prSet/>
      <dgm:spPr/>
      <dgm:t>
        <a:bodyPr/>
        <a:lstStyle/>
        <a:p>
          <a:endParaRPr lang="en-US"/>
        </a:p>
      </dgm:t>
    </dgm:pt>
    <dgm:pt modelId="{84C8652B-0303-45F3-91D0-651A75C55252}" type="pres">
      <dgm:prSet presAssocID="{342304F0-81AC-4CA8-8A19-CE498CC00E4D}" presName="linear" presStyleCnt="0">
        <dgm:presLayoutVars>
          <dgm:dir/>
          <dgm:resizeHandles val="exact"/>
        </dgm:presLayoutVars>
      </dgm:prSet>
      <dgm:spPr/>
      <dgm:t>
        <a:bodyPr/>
        <a:lstStyle/>
        <a:p>
          <a:endParaRPr lang="en-US"/>
        </a:p>
      </dgm:t>
    </dgm:pt>
    <dgm:pt modelId="{560F9196-0B63-44EA-9A75-9221A3CB065D}" type="pres">
      <dgm:prSet presAssocID="{9FBEE1F6-9140-4FCF-9B7E-DBD65CA0159C}" presName="comp" presStyleCnt="0"/>
      <dgm:spPr/>
    </dgm:pt>
    <dgm:pt modelId="{9FE40BEA-EC64-4747-A64E-D108CF3F56DA}" type="pres">
      <dgm:prSet presAssocID="{9FBEE1F6-9140-4FCF-9B7E-DBD65CA0159C}" presName="box" presStyleLbl="node1" presStyleIdx="0" presStyleCnt="3"/>
      <dgm:spPr/>
      <dgm:t>
        <a:bodyPr/>
        <a:lstStyle/>
        <a:p>
          <a:endParaRPr lang="en-US"/>
        </a:p>
      </dgm:t>
    </dgm:pt>
    <dgm:pt modelId="{3B75E1C1-DC06-49FB-99DF-3C48F54B8297}" type="pres">
      <dgm:prSet presAssocID="{9FBEE1F6-9140-4FCF-9B7E-DBD65CA0159C}"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DF147161-BF97-48B7-B4BF-C5A5915FD358}" type="pres">
      <dgm:prSet presAssocID="{9FBEE1F6-9140-4FCF-9B7E-DBD65CA0159C}" presName="text" presStyleLbl="node1" presStyleIdx="0" presStyleCnt="3">
        <dgm:presLayoutVars>
          <dgm:bulletEnabled val="1"/>
        </dgm:presLayoutVars>
      </dgm:prSet>
      <dgm:spPr/>
      <dgm:t>
        <a:bodyPr/>
        <a:lstStyle/>
        <a:p>
          <a:endParaRPr lang="en-US"/>
        </a:p>
      </dgm:t>
    </dgm:pt>
    <dgm:pt modelId="{38E807DF-AB5A-47DD-9889-99519C9B17AA}" type="pres">
      <dgm:prSet presAssocID="{5BE3624F-2727-4C90-BC68-FB189FF4F6A3}" presName="spacer" presStyleCnt="0"/>
      <dgm:spPr/>
    </dgm:pt>
    <dgm:pt modelId="{58CFFAB1-91A7-4073-B900-97E30ECAA3DA}" type="pres">
      <dgm:prSet presAssocID="{00710788-C15B-477F-995F-47C7A88C7AB4}" presName="comp" presStyleCnt="0"/>
      <dgm:spPr/>
    </dgm:pt>
    <dgm:pt modelId="{32A8689C-A6B9-4813-ADE9-7340BDE29CD8}" type="pres">
      <dgm:prSet presAssocID="{00710788-C15B-477F-995F-47C7A88C7AB4}" presName="box" presStyleLbl="node1" presStyleIdx="1" presStyleCnt="3" custLinFactNeighborX="-4188" custLinFactNeighborY="-2314"/>
      <dgm:spPr/>
      <dgm:t>
        <a:bodyPr/>
        <a:lstStyle/>
        <a:p>
          <a:endParaRPr lang="en-US"/>
        </a:p>
      </dgm:t>
    </dgm:pt>
    <dgm:pt modelId="{2F2135BB-47FC-4107-85ED-59256C6C21AF}" type="pres">
      <dgm:prSet presAssocID="{00710788-C15B-477F-995F-47C7A88C7AB4}"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80C40B03-02DF-4592-B09E-4CA46629C2CB}" type="pres">
      <dgm:prSet presAssocID="{00710788-C15B-477F-995F-47C7A88C7AB4}" presName="text" presStyleLbl="node1" presStyleIdx="1" presStyleCnt="3">
        <dgm:presLayoutVars>
          <dgm:bulletEnabled val="1"/>
        </dgm:presLayoutVars>
      </dgm:prSet>
      <dgm:spPr/>
      <dgm:t>
        <a:bodyPr/>
        <a:lstStyle/>
        <a:p>
          <a:endParaRPr lang="en-US"/>
        </a:p>
      </dgm:t>
    </dgm:pt>
    <dgm:pt modelId="{8C188314-C35D-4200-A704-BF6BBA8A0338}" type="pres">
      <dgm:prSet presAssocID="{B9B0F595-6F6A-4255-A138-D5DDF269CA4F}" presName="spacer" presStyleCnt="0"/>
      <dgm:spPr/>
    </dgm:pt>
    <dgm:pt modelId="{95918565-8523-4806-9CF8-EC45E56C4EC4}" type="pres">
      <dgm:prSet presAssocID="{6FBF4564-217F-4627-BBB7-C6BA08ED56E7}" presName="comp" presStyleCnt="0"/>
      <dgm:spPr/>
    </dgm:pt>
    <dgm:pt modelId="{7BA4B523-0C13-47DB-8869-9360AED396AF}" type="pres">
      <dgm:prSet presAssocID="{6FBF4564-217F-4627-BBB7-C6BA08ED56E7}" presName="box" presStyleLbl="node1" presStyleIdx="2" presStyleCnt="3"/>
      <dgm:spPr/>
      <dgm:t>
        <a:bodyPr/>
        <a:lstStyle/>
        <a:p>
          <a:endParaRPr lang="en-US"/>
        </a:p>
      </dgm:t>
    </dgm:pt>
    <dgm:pt modelId="{CAC0B9D6-A96E-44EC-9E92-DFCF6D8B93D7}" type="pres">
      <dgm:prSet presAssocID="{6FBF4564-217F-4627-BBB7-C6BA08ED56E7}"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D3EED031-23D4-4ECF-9B88-E49B2C3B4B8F}" type="pres">
      <dgm:prSet presAssocID="{6FBF4564-217F-4627-BBB7-C6BA08ED56E7}" presName="text" presStyleLbl="node1" presStyleIdx="2" presStyleCnt="3">
        <dgm:presLayoutVars>
          <dgm:bulletEnabled val="1"/>
        </dgm:presLayoutVars>
      </dgm:prSet>
      <dgm:spPr/>
      <dgm:t>
        <a:bodyPr/>
        <a:lstStyle/>
        <a:p>
          <a:endParaRPr lang="en-US"/>
        </a:p>
      </dgm:t>
    </dgm:pt>
  </dgm:ptLst>
  <dgm:cxnLst>
    <dgm:cxn modelId="{EAD5EDA6-BEAD-4EDB-A96E-279AC1D5DCCD}" type="presOf" srcId="{21166041-0D20-4475-A287-B02D811AD52F}" destId="{7BA4B523-0C13-47DB-8869-9360AED396AF}" srcOrd="0" destOrd="1" presId="urn:microsoft.com/office/officeart/2005/8/layout/vList4"/>
    <dgm:cxn modelId="{0B9F2C7A-7CCF-4491-B8F5-4E2A1B39A570}" srcId="{00710788-C15B-477F-995F-47C7A88C7AB4}" destId="{6B32E01C-2A8C-4EDA-A869-882F9F1FBF23}" srcOrd="1" destOrd="0" parTransId="{9EA4E62D-D5DD-46C0-BFB8-C72B1EC981C1}" sibTransId="{CCB331CE-9900-4F55-B5C4-05D8D6772E45}"/>
    <dgm:cxn modelId="{670D3E83-FEAF-4C4D-8AEC-B58044578DAA}" type="presOf" srcId="{64D770A0-C027-45C2-A5E2-E38CBBD64B56}" destId="{7BA4B523-0C13-47DB-8869-9360AED396AF}" srcOrd="0" destOrd="4" presId="urn:microsoft.com/office/officeart/2005/8/layout/vList4"/>
    <dgm:cxn modelId="{A854FA89-5635-4DD9-811C-6C8C48240AE4}" type="presOf" srcId="{DEF0B280-550C-407C-B66F-ABABEBBA0B01}" destId="{9FE40BEA-EC64-4747-A64E-D108CF3F56DA}" srcOrd="0" destOrd="4" presId="urn:microsoft.com/office/officeart/2005/8/layout/vList4"/>
    <dgm:cxn modelId="{DD573BE2-FB48-47FF-AE51-C49D20516450}" type="presOf" srcId="{0D644567-D248-4EDE-A192-94F1B24C6DD8}" destId="{80C40B03-02DF-4592-B09E-4CA46629C2CB}" srcOrd="1" destOrd="3" presId="urn:microsoft.com/office/officeart/2005/8/layout/vList4"/>
    <dgm:cxn modelId="{430E89C9-9802-4A69-B690-9488CFCA9558}" type="presOf" srcId="{3CF30232-3BAA-45D3-B62B-CF924E06E4A6}" destId="{32A8689C-A6B9-4813-ADE9-7340BDE29CD8}" srcOrd="0" destOrd="4" presId="urn:microsoft.com/office/officeart/2005/8/layout/vList4"/>
    <dgm:cxn modelId="{7BA8C2DD-1299-49CC-BCEB-F903A4BA465A}" srcId="{342304F0-81AC-4CA8-8A19-CE498CC00E4D}" destId="{9FBEE1F6-9140-4FCF-9B7E-DBD65CA0159C}" srcOrd="0" destOrd="0" parTransId="{2D96577D-A90B-469B-A49D-B5DA6AC14326}" sibTransId="{5BE3624F-2727-4C90-BC68-FB189FF4F6A3}"/>
    <dgm:cxn modelId="{EB0A2C53-300C-43EA-A483-24919BDBECE3}" srcId="{6FBF4564-217F-4627-BBB7-C6BA08ED56E7}" destId="{201E1BCC-A697-4E60-8672-C199A614C460}" srcOrd="2" destOrd="0" parTransId="{356749E4-9656-40E5-8EC0-C750FF20185F}" sibTransId="{561FB0BF-E197-4B2B-831B-DF6C778DEFC7}"/>
    <dgm:cxn modelId="{E2ABB154-FAA9-4141-8338-55F903DB5CC6}" type="presOf" srcId="{9FBEE1F6-9140-4FCF-9B7E-DBD65CA0159C}" destId="{DF147161-BF97-48B7-B4BF-C5A5915FD358}" srcOrd="1" destOrd="0" presId="urn:microsoft.com/office/officeart/2005/8/layout/vList4"/>
    <dgm:cxn modelId="{E22D236C-A8FB-42DA-9D8F-52563AA7C1DC}" srcId="{9FBEE1F6-9140-4FCF-9B7E-DBD65CA0159C}" destId="{D3717C90-6F3D-4790-A4E2-11A30F9D15B0}" srcOrd="2" destOrd="0" parTransId="{C16C2959-C46C-41A9-A0AE-D6CEDE84DBB8}" sibTransId="{AB5783F5-444A-4E7B-A06D-1766B855B8E7}"/>
    <dgm:cxn modelId="{302785CA-DED3-47B0-807D-6CBFA65D9B29}" type="presOf" srcId="{6FBF4564-217F-4627-BBB7-C6BA08ED56E7}" destId="{D3EED031-23D4-4ECF-9B88-E49B2C3B4B8F}" srcOrd="1" destOrd="0" presId="urn:microsoft.com/office/officeart/2005/8/layout/vList4"/>
    <dgm:cxn modelId="{9AB70914-971D-4E3D-A02D-D862503760E4}" srcId="{00710788-C15B-477F-995F-47C7A88C7AB4}" destId="{01009101-FA2E-4C7D-A7B9-19873968DEBC}" srcOrd="0" destOrd="0" parTransId="{64CF0AC6-8696-4B9F-9E30-C6595519AE54}" sibTransId="{390EEE76-7088-459D-AFAE-CF32E866265B}"/>
    <dgm:cxn modelId="{2D59026E-4984-4AE0-B627-73989A0BA2EC}" srcId="{9FBEE1F6-9140-4FCF-9B7E-DBD65CA0159C}" destId="{C3F331FE-4EA5-4A33-9D11-40EB6C67CE46}" srcOrd="0" destOrd="0" parTransId="{A3A5E062-3B6E-43E2-A4B7-A9E68A91A7EC}" sibTransId="{3EF3418D-F031-472E-A7E2-519729A4BA97}"/>
    <dgm:cxn modelId="{3A2A45ED-FCEA-49A4-A2E3-AEA17FA92B59}" type="presOf" srcId="{64D770A0-C027-45C2-A5E2-E38CBBD64B56}" destId="{D3EED031-23D4-4ECF-9B88-E49B2C3B4B8F}" srcOrd="1" destOrd="4" presId="urn:microsoft.com/office/officeart/2005/8/layout/vList4"/>
    <dgm:cxn modelId="{BB21B8C0-9522-43AA-88C1-40A445B445D9}" srcId="{00710788-C15B-477F-995F-47C7A88C7AB4}" destId="{0D644567-D248-4EDE-A192-94F1B24C6DD8}" srcOrd="2" destOrd="0" parTransId="{2BF905D3-CA04-4FE1-B690-E4B2BB140F34}" sibTransId="{9D65A8AA-CCEA-46EE-B8F8-529EEE425222}"/>
    <dgm:cxn modelId="{BB815A71-A123-43CF-80C6-EA1646B5781F}" type="presOf" srcId="{01009101-FA2E-4C7D-A7B9-19873968DEBC}" destId="{80C40B03-02DF-4592-B09E-4CA46629C2CB}" srcOrd="1" destOrd="1" presId="urn:microsoft.com/office/officeart/2005/8/layout/vList4"/>
    <dgm:cxn modelId="{88F66E58-87B4-4BF8-8F76-B54CA9C1DB62}" type="presOf" srcId="{342304F0-81AC-4CA8-8A19-CE498CC00E4D}" destId="{84C8652B-0303-45F3-91D0-651A75C55252}" srcOrd="0" destOrd="0" presId="urn:microsoft.com/office/officeart/2005/8/layout/vList4"/>
    <dgm:cxn modelId="{CB8F896C-E97B-4EB2-B08D-B2A22449FC5F}" type="presOf" srcId="{D3717C90-6F3D-4790-A4E2-11A30F9D15B0}" destId="{DF147161-BF97-48B7-B4BF-C5A5915FD358}" srcOrd="1" destOrd="3" presId="urn:microsoft.com/office/officeart/2005/8/layout/vList4"/>
    <dgm:cxn modelId="{46FC134A-F570-4EA9-B7C8-3852F32D2F3F}" srcId="{9FBEE1F6-9140-4FCF-9B7E-DBD65CA0159C}" destId="{7B29B4F5-4734-4A87-A7EB-E4BCE5BF915D}" srcOrd="1" destOrd="0" parTransId="{0B166A32-0B06-4E5D-9EF6-9ECE39C93A3D}" sibTransId="{BA48135A-15C3-4EBB-969B-91A7E518CC7F}"/>
    <dgm:cxn modelId="{3EB83D49-6996-402F-8480-A894C2AE4952}" type="presOf" srcId="{6FBF4564-217F-4627-BBB7-C6BA08ED56E7}" destId="{7BA4B523-0C13-47DB-8869-9360AED396AF}" srcOrd="0" destOrd="0" presId="urn:microsoft.com/office/officeart/2005/8/layout/vList4"/>
    <dgm:cxn modelId="{CB7BD400-BEE4-495D-9A1A-19BDC744B143}" type="presOf" srcId="{3CF30232-3BAA-45D3-B62B-CF924E06E4A6}" destId="{80C40B03-02DF-4592-B09E-4CA46629C2CB}" srcOrd="1" destOrd="4" presId="urn:microsoft.com/office/officeart/2005/8/layout/vList4"/>
    <dgm:cxn modelId="{84C68DCB-FB4B-451B-9DF4-DFA577A3A2D8}" type="presOf" srcId="{6B32E01C-2A8C-4EDA-A869-882F9F1FBF23}" destId="{32A8689C-A6B9-4813-ADE9-7340BDE29CD8}" srcOrd="0" destOrd="2" presId="urn:microsoft.com/office/officeart/2005/8/layout/vList4"/>
    <dgm:cxn modelId="{6A493E5D-6CBB-48CC-9982-C29A02CEB057}" srcId="{6FBF4564-217F-4627-BBB7-C6BA08ED56E7}" destId="{21166041-0D20-4475-A287-B02D811AD52F}" srcOrd="0" destOrd="0" parTransId="{952D4FBB-3918-4F9B-8576-7BA953C43843}" sibTransId="{F89B01BD-E9CE-4CDB-A9DA-C4C650EF985F}"/>
    <dgm:cxn modelId="{EBE76695-77A7-4B59-A7B8-E033FB1413A2}" type="presOf" srcId="{21166041-0D20-4475-A287-B02D811AD52F}" destId="{D3EED031-23D4-4ECF-9B88-E49B2C3B4B8F}" srcOrd="1" destOrd="1" presId="urn:microsoft.com/office/officeart/2005/8/layout/vList4"/>
    <dgm:cxn modelId="{EBBD8317-5729-417C-A4F1-3DEA2783876E}" type="presOf" srcId="{201E1BCC-A697-4E60-8672-C199A614C460}" destId="{7BA4B523-0C13-47DB-8869-9360AED396AF}" srcOrd="0" destOrd="3" presId="urn:microsoft.com/office/officeart/2005/8/layout/vList4"/>
    <dgm:cxn modelId="{CABB22DE-42E6-48F0-A2CE-248A48E7B9EB}" srcId="{342304F0-81AC-4CA8-8A19-CE498CC00E4D}" destId="{6FBF4564-217F-4627-BBB7-C6BA08ED56E7}" srcOrd="2" destOrd="0" parTransId="{20909248-61F4-44DF-BF64-3A90714F3351}" sibTransId="{4FADDF79-09EE-4B88-A266-7BB25069974F}"/>
    <dgm:cxn modelId="{BD272201-5C85-4358-9978-3D98CA66F1A9}" type="presOf" srcId="{C3F331FE-4EA5-4A33-9D11-40EB6C67CE46}" destId="{9FE40BEA-EC64-4747-A64E-D108CF3F56DA}" srcOrd="0" destOrd="1" presId="urn:microsoft.com/office/officeart/2005/8/layout/vList4"/>
    <dgm:cxn modelId="{E23B4D42-A4EC-467F-9143-92105A57D736}" type="presOf" srcId="{7B29B4F5-4734-4A87-A7EB-E4BCE5BF915D}" destId="{DF147161-BF97-48B7-B4BF-C5A5915FD358}" srcOrd="1" destOrd="2" presId="urn:microsoft.com/office/officeart/2005/8/layout/vList4"/>
    <dgm:cxn modelId="{3B79662B-1C79-4330-BC5A-4C8F84FD9700}" type="presOf" srcId="{6B32E01C-2A8C-4EDA-A869-882F9F1FBF23}" destId="{80C40B03-02DF-4592-B09E-4CA46629C2CB}" srcOrd="1" destOrd="2" presId="urn:microsoft.com/office/officeart/2005/8/layout/vList4"/>
    <dgm:cxn modelId="{284C3B06-71ED-41CD-BE3F-1FA82F64D242}" type="presOf" srcId="{01009101-FA2E-4C7D-A7B9-19873968DEBC}" destId="{32A8689C-A6B9-4813-ADE9-7340BDE29CD8}" srcOrd="0" destOrd="1" presId="urn:microsoft.com/office/officeart/2005/8/layout/vList4"/>
    <dgm:cxn modelId="{8008FC0D-4B80-4877-A89A-D7C29E734970}" type="presOf" srcId="{966C7EAD-922D-4115-A76B-920883BD0A08}" destId="{7BA4B523-0C13-47DB-8869-9360AED396AF}" srcOrd="0" destOrd="2" presId="urn:microsoft.com/office/officeart/2005/8/layout/vList4"/>
    <dgm:cxn modelId="{799B9623-E597-431E-8840-CC9B7DE8E3F7}" type="presOf" srcId="{00710788-C15B-477F-995F-47C7A88C7AB4}" destId="{32A8689C-A6B9-4813-ADE9-7340BDE29CD8}" srcOrd="0" destOrd="0" presId="urn:microsoft.com/office/officeart/2005/8/layout/vList4"/>
    <dgm:cxn modelId="{A047A623-8858-41AE-90B2-4F4FC8010972}" type="presOf" srcId="{966C7EAD-922D-4115-A76B-920883BD0A08}" destId="{D3EED031-23D4-4ECF-9B88-E49B2C3B4B8F}" srcOrd="1" destOrd="2" presId="urn:microsoft.com/office/officeart/2005/8/layout/vList4"/>
    <dgm:cxn modelId="{04E4EF94-C51C-48D6-9698-3311C00A269C}" type="presOf" srcId="{DEF0B280-550C-407C-B66F-ABABEBBA0B01}" destId="{DF147161-BF97-48B7-B4BF-C5A5915FD358}" srcOrd="1" destOrd="4" presId="urn:microsoft.com/office/officeart/2005/8/layout/vList4"/>
    <dgm:cxn modelId="{C574D1ED-643D-4434-833A-C8DB28E487C6}" type="presOf" srcId="{201E1BCC-A697-4E60-8672-C199A614C460}" destId="{D3EED031-23D4-4ECF-9B88-E49B2C3B4B8F}" srcOrd="1" destOrd="3" presId="urn:microsoft.com/office/officeart/2005/8/layout/vList4"/>
    <dgm:cxn modelId="{2134C299-8E13-4BAD-8748-B4D4B4EB9534}" srcId="{6FBF4564-217F-4627-BBB7-C6BA08ED56E7}" destId="{64D770A0-C027-45C2-A5E2-E38CBBD64B56}" srcOrd="3" destOrd="0" parTransId="{8C1A30F7-E817-4357-A9BC-71AFC56AB218}" sibTransId="{9A9CFF03-6BDF-4169-AC7A-7C45E0BED23E}"/>
    <dgm:cxn modelId="{374CD031-9FAE-437D-92AD-85BC0E8D5F8B}" srcId="{00710788-C15B-477F-995F-47C7A88C7AB4}" destId="{3CF30232-3BAA-45D3-B62B-CF924E06E4A6}" srcOrd="3" destOrd="0" parTransId="{CF549551-E116-40F0-AB4C-7F731681E836}" sibTransId="{4A4B9D76-5F19-4F8E-A25F-4E11F4A870AB}"/>
    <dgm:cxn modelId="{6C4C8658-45BD-4F9A-AF7B-3BDD59E76F68}" type="presOf" srcId="{D3717C90-6F3D-4790-A4E2-11A30F9D15B0}" destId="{9FE40BEA-EC64-4747-A64E-D108CF3F56DA}" srcOrd="0" destOrd="3" presId="urn:microsoft.com/office/officeart/2005/8/layout/vList4"/>
    <dgm:cxn modelId="{257CEB07-78C6-4F1A-AB8B-A519126E6EEA}" type="presOf" srcId="{00710788-C15B-477F-995F-47C7A88C7AB4}" destId="{80C40B03-02DF-4592-B09E-4CA46629C2CB}" srcOrd="1" destOrd="0" presId="urn:microsoft.com/office/officeart/2005/8/layout/vList4"/>
    <dgm:cxn modelId="{35128CD9-711B-4079-8EB4-9D4507B50981}" srcId="{342304F0-81AC-4CA8-8A19-CE498CC00E4D}" destId="{00710788-C15B-477F-995F-47C7A88C7AB4}" srcOrd="1" destOrd="0" parTransId="{7EA8C098-6C4F-4CEC-A1C3-5ECEACCC03B3}" sibTransId="{B9B0F595-6F6A-4255-A138-D5DDF269CA4F}"/>
    <dgm:cxn modelId="{67CA29AA-692F-40E6-99D0-43241C451F20}" type="presOf" srcId="{9FBEE1F6-9140-4FCF-9B7E-DBD65CA0159C}" destId="{9FE40BEA-EC64-4747-A64E-D108CF3F56DA}" srcOrd="0" destOrd="0" presId="urn:microsoft.com/office/officeart/2005/8/layout/vList4"/>
    <dgm:cxn modelId="{F9BB47B9-BE38-4E66-B591-A64A65A47825}" srcId="{9FBEE1F6-9140-4FCF-9B7E-DBD65CA0159C}" destId="{DEF0B280-550C-407C-B66F-ABABEBBA0B01}" srcOrd="3" destOrd="0" parTransId="{F8322D13-64AE-466F-AD3E-519E72146B3C}" sibTransId="{C819B210-2615-495A-A8BE-EB6142E91EE0}"/>
    <dgm:cxn modelId="{63A4611B-37AF-4594-B5FF-4CE8B9316CD5}" type="presOf" srcId="{0D644567-D248-4EDE-A192-94F1B24C6DD8}" destId="{32A8689C-A6B9-4813-ADE9-7340BDE29CD8}" srcOrd="0" destOrd="3" presId="urn:microsoft.com/office/officeart/2005/8/layout/vList4"/>
    <dgm:cxn modelId="{AEFEE3B9-91B2-4CAC-9618-58EDD8A0AEE9}" type="presOf" srcId="{7B29B4F5-4734-4A87-A7EB-E4BCE5BF915D}" destId="{9FE40BEA-EC64-4747-A64E-D108CF3F56DA}" srcOrd="0" destOrd="2" presId="urn:microsoft.com/office/officeart/2005/8/layout/vList4"/>
    <dgm:cxn modelId="{8B94D363-83C8-4B71-A769-0C971ACEC572}" srcId="{6FBF4564-217F-4627-BBB7-C6BA08ED56E7}" destId="{966C7EAD-922D-4115-A76B-920883BD0A08}" srcOrd="1" destOrd="0" parTransId="{90B89D8E-BEB1-4C53-BFD0-6F03E64840B4}" sibTransId="{71D8C76D-C958-48F3-ABA5-65617ED47C0A}"/>
    <dgm:cxn modelId="{4CD80D87-5BE4-4EA1-A92A-449FFA905736}" type="presOf" srcId="{C3F331FE-4EA5-4A33-9D11-40EB6C67CE46}" destId="{DF147161-BF97-48B7-B4BF-C5A5915FD358}" srcOrd="1" destOrd="1" presId="urn:microsoft.com/office/officeart/2005/8/layout/vList4"/>
    <dgm:cxn modelId="{28461C1E-2F41-4979-8C06-31B166825A27}" type="presParOf" srcId="{84C8652B-0303-45F3-91D0-651A75C55252}" destId="{560F9196-0B63-44EA-9A75-9221A3CB065D}" srcOrd="0" destOrd="0" presId="urn:microsoft.com/office/officeart/2005/8/layout/vList4"/>
    <dgm:cxn modelId="{9FB31570-3A20-431F-8B28-52C2832D4B61}" type="presParOf" srcId="{560F9196-0B63-44EA-9A75-9221A3CB065D}" destId="{9FE40BEA-EC64-4747-A64E-D108CF3F56DA}" srcOrd="0" destOrd="0" presId="urn:microsoft.com/office/officeart/2005/8/layout/vList4"/>
    <dgm:cxn modelId="{90B68655-AE8C-49B1-89EC-D1B364E1CE47}" type="presParOf" srcId="{560F9196-0B63-44EA-9A75-9221A3CB065D}" destId="{3B75E1C1-DC06-49FB-99DF-3C48F54B8297}" srcOrd="1" destOrd="0" presId="urn:microsoft.com/office/officeart/2005/8/layout/vList4"/>
    <dgm:cxn modelId="{467E68E9-0013-443F-802B-2EB18EDA122E}" type="presParOf" srcId="{560F9196-0B63-44EA-9A75-9221A3CB065D}" destId="{DF147161-BF97-48B7-B4BF-C5A5915FD358}" srcOrd="2" destOrd="0" presId="urn:microsoft.com/office/officeart/2005/8/layout/vList4"/>
    <dgm:cxn modelId="{E8B5E0B3-0D6D-4511-A8A5-71854D6DA4E0}" type="presParOf" srcId="{84C8652B-0303-45F3-91D0-651A75C55252}" destId="{38E807DF-AB5A-47DD-9889-99519C9B17AA}" srcOrd="1" destOrd="0" presId="urn:microsoft.com/office/officeart/2005/8/layout/vList4"/>
    <dgm:cxn modelId="{4FB47F61-7CB1-4418-81B8-0BABEEDFF4A6}" type="presParOf" srcId="{84C8652B-0303-45F3-91D0-651A75C55252}" destId="{58CFFAB1-91A7-4073-B900-97E30ECAA3DA}" srcOrd="2" destOrd="0" presId="urn:microsoft.com/office/officeart/2005/8/layout/vList4"/>
    <dgm:cxn modelId="{C64D9C10-E748-48A6-A866-F5E65BC69466}" type="presParOf" srcId="{58CFFAB1-91A7-4073-B900-97E30ECAA3DA}" destId="{32A8689C-A6B9-4813-ADE9-7340BDE29CD8}" srcOrd="0" destOrd="0" presId="urn:microsoft.com/office/officeart/2005/8/layout/vList4"/>
    <dgm:cxn modelId="{A6CC21F7-5FE9-4255-8B14-3D13F1B4D968}" type="presParOf" srcId="{58CFFAB1-91A7-4073-B900-97E30ECAA3DA}" destId="{2F2135BB-47FC-4107-85ED-59256C6C21AF}" srcOrd="1" destOrd="0" presId="urn:microsoft.com/office/officeart/2005/8/layout/vList4"/>
    <dgm:cxn modelId="{5E0183FD-B70B-464D-8E91-4045E4669239}" type="presParOf" srcId="{58CFFAB1-91A7-4073-B900-97E30ECAA3DA}" destId="{80C40B03-02DF-4592-B09E-4CA46629C2CB}" srcOrd="2" destOrd="0" presId="urn:microsoft.com/office/officeart/2005/8/layout/vList4"/>
    <dgm:cxn modelId="{2E4D2A66-FD16-4BF6-88A3-A77542D6A31F}" type="presParOf" srcId="{84C8652B-0303-45F3-91D0-651A75C55252}" destId="{8C188314-C35D-4200-A704-BF6BBA8A0338}" srcOrd="3" destOrd="0" presId="urn:microsoft.com/office/officeart/2005/8/layout/vList4"/>
    <dgm:cxn modelId="{6370E037-A993-4CCF-81B9-F5A4D78CCA8E}" type="presParOf" srcId="{84C8652B-0303-45F3-91D0-651A75C55252}" destId="{95918565-8523-4806-9CF8-EC45E56C4EC4}" srcOrd="4" destOrd="0" presId="urn:microsoft.com/office/officeart/2005/8/layout/vList4"/>
    <dgm:cxn modelId="{DE687287-7425-45ED-919F-FD800AF4BD52}" type="presParOf" srcId="{95918565-8523-4806-9CF8-EC45E56C4EC4}" destId="{7BA4B523-0C13-47DB-8869-9360AED396AF}" srcOrd="0" destOrd="0" presId="urn:microsoft.com/office/officeart/2005/8/layout/vList4"/>
    <dgm:cxn modelId="{F3087E13-1A12-42A4-9910-6FC439568FDB}" type="presParOf" srcId="{95918565-8523-4806-9CF8-EC45E56C4EC4}" destId="{CAC0B9D6-A96E-44EC-9E92-DFCF6D8B93D7}" srcOrd="1" destOrd="0" presId="urn:microsoft.com/office/officeart/2005/8/layout/vList4"/>
    <dgm:cxn modelId="{A6043848-E854-4126-A261-8FB551F5DE8E}" type="presParOf" srcId="{95918565-8523-4806-9CF8-EC45E56C4EC4}" destId="{D3EED031-23D4-4ECF-9B88-E49B2C3B4B8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0BEA-EC64-4747-A64E-D108CF3F56DA}">
      <dsp:nvSpPr>
        <dsp:cNvPr id="0" name=""/>
        <dsp:cNvSpPr/>
      </dsp:nvSpPr>
      <dsp:spPr>
        <a:xfrm>
          <a:off x="0" y="0"/>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Customer satisfaction</a:t>
          </a:r>
          <a:endParaRPr lang="en-US" sz="23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sp:txBody>
      <dsp:txXfrm>
        <a:off x="1978393" y="0"/>
        <a:ext cx="7066909" cy="1693333"/>
      </dsp:txXfrm>
    </dsp:sp>
    <dsp:sp modelId="{3B75E1C1-DC06-49FB-99DF-3C48F54B8297}">
      <dsp:nvSpPr>
        <dsp:cNvPr id="0" name=""/>
        <dsp:cNvSpPr/>
      </dsp:nvSpPr>
      <dsp:spPr>
        <a:xfrm>
          <a:off x="169333" y="169333"/>
          <a:ext cx="1809060" cy="135466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A8689C-A6B9-4813-ADE9-7340BDE29CD8}">
      <dsp:nvSpPr>
        <dsp:cNvPr id="0" name=""/>
        <dsp:cNvSpPr/>
      </dsp:nvSpPr>
      <dsp:spPr>
        <a:xfrm>
          <a:off x="0" y="182348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kumimoji="0" lang="en-US"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lang="en-US" sz="1400" kern="1200" baseline="0" dirty="0" smtClean="0">
              <a:solidFill>
                <a:schemeClr val="tx1"/>
              </a:solidFill>
              <a:latin typeface="Arial" panose="020B0604020202020204" pitchFamily="34" charset="0"/>
              <a:cs typeface="Arial" panose="020B0604020202020204" pitchFamily="34" charset="0"/>
            </a:rPr>
            <a:t>No Single version</a:t>
          </a:r>
          <a:r>
            <a:rPr lang="en-US" sz="1400" kern="12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kern="1200" dirty="0" smtClean="0">
              <a:solidFill>
                <a:schemeClr val="tx1"/>
              </a:solidFill>
              <a:latin typeface="Arial" panose="020B0604020202020204" pitchFamily="34" charset="0"/>
              <a:cs typeface="Arial" panose="020B0604020202020204" pitchFamily="34" charset="0"/>
            </a:rPr>
            <a:t>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1823483"/>
        <a:ext cx="7066909" cy="1693333"/>
      </dsp:txXfrm>
    </dsp:sp>
    <dsp:sp modelId="{2F2135BB-47FC-4107-85ED-59256C6C21AF}">
      <dsp:nvSpPr>
        <dsp:cNvPr id="0" name=""/>
        <dsp:cNvSpPr/>
      </dsp:nvSpPr>
      <dsp:spPr>
        <a:xfrm>
          <a:off x="169333" y="2032000"/>
          <a:ext cx="1809060" cy="135466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4B523-0C13-47DB-8869-9360AED396AF}">
      <dsp:nvSpPr>
        <dsp:cNvPr id="0" name=""/>
        <dsp:cNvSpPr/>
      </dsp:nvSpPr>
      <dsp:spPr>
        <a:xfrm>
          <a:off x="0" y="372533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Revenue assurance</a:t>
          </a:r>
          <a:endParaRPr lang="en-US" sz="2300" kern="1200" dirty="0">
            <a:solidFill>
              <a:schemeClr val="tx1"/>
            </a:solidFill>
          </a:endParaRPr>
        </a:p>
        <a:p>
          <a:pPr marL="114300" lvl="1" indent="-114300" algn="l" defTabSz="62230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3725333"/>
        <a:ext cx="7066909" cy="1693333"/>
      </dsp:txXfrm>
    </dsp:sp>
    <dsp:sp modelId="{CAC0B9D6-A96E-44EC-9E92-DFCF6D8B93D7}">
      <dsp:nvSpPr>
        <dsp:cNvPr id="0" name=""/>
        <dsp:cNvSpPr/>
      </dsp:nvSpPr>
      <dsp:spPr>
        <a:xfrm>
          <a:off x="169333" y="3894666"/>
          <a:ext cx="1809060" cy="135466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8/16/2019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2893707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Slide Number Placeholder 5"/>
          <p:cNvSpPr txBox="1">
            <a:spLocks/>
          </p:cNvSpPr>
          <p:nvPr userDrawn="1"/>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pic>
        <p:nvPicPr>
          <p:cNvPr id="7" name="Picture 6"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9"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9"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0"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0"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8"/>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4" y="3369516"/>
            <a:ext cx="9006415" cy="2031325"/>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Business Services,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 Mahindra Business Services or its subsidiaries. Any unauthorized use, disclosure or public dissemination of information contained herein is prohibited. Unless specifically noted, Tech Mahindra Business Services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 Mahindra Business Services. Information contained in a presentation hosted or promoted by Tech Mahindra Business Services is provided “as is” without warranty of any kind, either expressed or implied, including any warranty of merchantability or fitness for a particular purpose. Tech Mahindra Business Services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72"/>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3005367" y="2166672"/>
            <a:ext cx="5977766" cy="231330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C14777-D916-4DEC-BDD3-17BB3431B5AD}" type="datetime1">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8/16/2019</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51CE4A-C2DC-4B45-9CDA-DAD80AF45294}"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38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Vertical Text">
    <p:spTree>
      <p:nvGrpSpPr>
        <p:cNvPr id="1" name=""/>
        <p:cNvGrpSpPr/>
        <p:nvPr/>
      </p:nvGrpSpPr>
      <p:grpSpPr>
        <a:xfrm>
          <a:off x="0" y="0"/>
          <a:ext cx="0" cy="0"/>
          <a:chOff x="0" y="0"/>
          <a:chExt cx="0" cy="0"/>
        </a:xfrm>
      </p:grpSpPr>
      <p:pic>
        <p:nvPicPr>
          <p:cNvPr id="10" name="Picture 6"/>
          <p:cNvPicPr>
            <a:picLocks noChangeAspect="1" noChangeArrowheads="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3" y="18566"/>
            <a:ext cx="12191999" cy="80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Mahindra Logo.png">
            <a:extLst>
              <a:ext uri="{FF2B5EF4-FFF2-40B4-BE49-F238E27FC236}">
                <a16:creationId xmlns:a16="http://schemas.microsoft.com/office/drawing/2014/main" id="{408D3E2D-1861-4413-8E37-B5F4C214DD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10486269" y="223910"/>
            <a:ext cx="1431197" cy="345228"/>
          </a:xfrm>
          <a:prstGeom prst="rect">
            <a:avLst/>
          </a:prstGeom>
        </p:spPr>
      </p:pic>
      <p:grpSp>
        <p:nvGrpSpPr>
          <p:cNvPr id="13" name="Group 12">
            <a:extLst>
              <a:ext uri="{FF2B5EF4-FFF2-40B4-BE49-F238E27FC236}">
                <a16:creationId xmlns:a16="http://schemas.microsoft.com/office/drawing/2014/main" id="{4A142643-FE3E-4DEC-A423-5E13D4FC4BEB}"/>
              </a:ext>
            </a:extLst>
          </p:cNvPr>
          <p:cNvGrpSpPr/>
          <p:nvPr userDrawn="1"/>
        </p:nvGrpSpPr>
        <p:grpSpPr>
          <a:xfrm>
            <a:off x="0" y="6533947"/>
            <a:ext cx="12192000" cy="324054"/>
            <a:chOff x="0" y="6362700"/>
            <a:chExt cx="12192000" cy="495300"/>
          </a:xfrm>
        </p:grpSpPr>
        <p:sp>
          <p:nvSpPr>
            <p:cNvPr id="16" name="Flowchart: Process 15">
              <a:extLst>
                <a:ext uri="{FF2B5EF4-FFF2-40B4-BE49-F238E27FC236}">
                  <a16:creationId xmlns:a16="http://schemas.microsoft.com/office/drawing/2014/main" id="{97553B3D-0090-4FBB-A40D-0B96E469A00E}"/>
                </a:ext>
              </a:extLst>
            </p:cNvPr>
            <p:cNvSpPr/>
            <p:nvPr/>
          </p:nvSpPr>
          <p:spPr>
            <a:xfrm>
              <a:off x="0" y="6362700"/>
              <a:ext cx="12192000" cy="495300"/>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pic>
          <p:nvPicPr>
            <p:cNvPr id="17" name="Picture 6">
              <a:extLst>
                <a:ext uri="{FF2B5EF4-FFF2-40B4-BE49-F238E27FC236}">
                  <a16:creationId xmlns:a16="http://schemas.microsoft.com/office/drawing/2014/main" id="{10A40C42-B62E-473C-9A7B-318EFB9EFCF5}"/>
                </a:ext>
              </a:extLst>
            </p:cNvPr>
            <p:cNvPicPr>
              <a:picLocks noChangeAspect="1" noChangeArrowheads="1"/>
            </p:cNvPicPr>
            <p:nvPr userDrawn="1"/>
          </p:nvPicPr>
          <p:blipFill rotWithShape="1">
            <a:blip r:embed="rId5" cstate="email">
              <a:graysc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0" y="6362700"/>
              <a:ext cx="12191999" cy="495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7" descr="Ridge.pdf">
            <a:extLst>
              <a:ext uri="{FF2B5EF4-FFF2-40B4-BE49-F238E27FC236}">
                <a16:creationId xmlns:a16="http://schemas.microsoft.com/office/drawing/2014/main" id="{CFA84869-771E-4B82-B1DD-9EBE08BE13EE}"/>
              </a:ext>
            </a:extLst>
          </p:cNvPr>
          <p:cNvPicPr>
            <a:picLocks noChangeAspect="1"/>
          </p:cNvPicPr>
          <p:nvPr userDrawn="1"/>
        </p:nvPicPr>
        <p:blipFill>
          <a:blip r:embed="rId7" cstate="email"/>
          <a:srcRect/>
          <a:stretch>
            <a:fillRect/>
          </a:stretch>
        </p:blipFill>
        <p:spPr bwMode="ltGray">
          <a:xfrm rot="10800000">
            <a:off x="9601199" y="5993888"/>
            <a:ext cx="2590795" cy="878856"/>
          </a:xfrm>
          <a:prstGeom prst="rect">
            <a:avLst/>
          </a:prstGeom>
          <a:noFill/>
          <a:ln w="9525">
            <a:noFill/>
            <a:miter lim="800000"/>
            <a:headEnd/>
            <a:tailEnd/>
          </a:ln>
        </p:spPr>
      </p:pic>
      <p:sp>
        <p:nvSpPr>
          <p:cNvPr id="11" name="Rectangle 10">
            <a:extLst>
              <a:ext uri="{FF2B5EF4-FFF2-40B4-BE49-F238E27FC236}">
                <a16:creationId xmlns:a16="http://schemas.microsoft.com/office/drawing/2014/main" id="{6E084242-19FD-41FF-9FC9-A5820392A0B5}"/>
              </a:ext>
            </a:extLst>
          </p:cNvPr>
          <p:cNvSpPr/>
          <p:nvPr userDrawn="1"/>
        </p:nvSpPr>
        <p:spPr>
          <a:xfrm>
            <a:off x="344305" y="6572355"/>
            <a:ext cx="4693914" cy="235898"/>
          </a:xfrm>
          <a:prstGeom prst="rect">
            <a:avLst/>
          </a:prstGeom>
          <a:noFill/>
        </p:spPr>
        <p:txBody>
          <a:bodyPr wrap="none" lIns="91440" tIns="45720" rIns="91440" bIns="45720">
            <a:spAutoFit/>
          </a:bodyPr>
          <a:lstStyle/>
          <a:p>
            <a:pPr lvl="0"/>
            <a:r>
              <a:rPr lang="en-US" sz="933" spc="200" baseline="0" noProof="0" dirty="0">
                <a:solidFill>
                  <a:schemeClr val="bg1">
                    <a:lumMod val="85000"/>
                  </a:schemeClr>
                </a:solidFill>
                <a:latin typeface="Century Gothic" panose="020B0502020202020204" pitchFamily="34" charset="0"/>
                <a:sym typeface="Calibri"/>
              </a:rPr>
              <a:t>| Copyright © </a:t>
            </a:r>
            <a:r>
              <a:rPr lang="en-US" sz="933" spc="200" baseline="0" noProof="0" dirty="0" smtClean="0">
                <a:solidFill>
                  <a:schemeClr val="bg1">
                    <a:lumMod val="85000"/>
                  </a:schemeClr>
                </a:solidFill>
                <a:latin typeface="Century Gothic" panose="020B0502020202020204" pitchFamily="34" charset="0"/>
                <a:sym typeface="Calibri"/>
              </a:rPr>
              <a:t>2019 </a:t>
            </a:r>
            <a:r>
              <a:rPr lang="en-US" sz="933" spc="200" baseline="0" noProof="0" dirty="0">
                <a:solidFill>
                  <a:schemeClr val="bg1">
                    <a:lumMod val="85000"/>
                  </a:schemeClr>
                </a:solidFill>
                <a:latin typeface="Century Gothic" panose="020B0502020202020204" pitchFamily="34" charset="0"/>
                <a:sym typeface="Calibri"/>
              </a:rPr>
              <a:t>Tech Mahindra. All rights reserved.</a:t>
            </a:r>
          </a:p>
        </p:txBody>
      </p:sp>
      <p:sp>
        <p:nvSpPr>
          <p:cNvPr id="12" name="TextBox 11">
            <a:extLst>
              <a:ext uri="{FF2B5EF4-FFF2-40B4-BE49-F238E27FC236}">
                <a16:creationId xmlns:a16="http://schemas.microsoft.com/office/drawing/2014/main" id="{088F6BAF-0DDB-4420-855E-118CBB087CF6}"/>
              </a:ext>
            </a:extLst>
          </p:cNvPr>
          <p:cNvSpPr txBox="1"/>
          <p:nvPr userDrawn="1"/>
        </p:nvSpPr>
        <p:spPr>
          <a:xfrm>
            <a:off x="-3638" y="6517463"/>
            <a:ext cx="569695" cy="346234"/>
          </a:xfrm>
          <a:prstGeom prst="ellipse">
            <a:avLst/>
          </a:prstGeom>
          <a:noFill/>
          <a:ln w="28575">
            <a:noFill/>
          </a:ln>
        </p:spPr>
        <p:txBody>
          <a:bodyPr wrap="square" rtlCol="0">
            <a:spAutoFit/>
          </a:bodyPr>
          <a:lstStyle/>
          <a:p>
            <a:pPr algn="ctr"/>
            <a:fld id="{6B44FA42-4F60-4140-9482-246E0726E47C}" type="slidenum">
              <a:rPr lang="en-IN" sz="1000" smtClean="0">
                <a:solidFill>
                  <a:schemeClr val="bg1">
                    <a:lumMod val="85000"/>
                  </a:schemeClr>
                </a:solidFill>
                <a:latin typeface="Century Gothic" pitchFamily="34" charset="0"/>
              </a:rPr>
              <a:pPr algn="ctr"/>
              <a:t>‹#›</a:t>
            </a:fld>
            <a:endParaRPr lang="en-IN" sz="1000" dirty="0">
              <a:solidFill>
                <a:schemeClr val="bg1">
                  <a:lumMod val="85000"/>
                </a:schemeClr>
              </a:solidFill>
              <a:latin typeface="Century Gothic" pitchFamily="34" charset="0"/>
            </a:endParaRPr>
          </a:p>
        </p:txBody>
      </p:sp>
    </p:spTree>
    <p:extLst>
      <p:ext uri="{BB962C8B-B14F-4D97-AF65-F5344CB8AC3E}">
        <p14:creationId xmlns:p14="http://schemas.microsoft.com/office/powerpoint/2010/main" val="182313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
        <p:nvSpPr>
          <p:cNvPr id="3"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8"/>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8"/>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1" y="1971678"/>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7" name="Picture 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2"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8"/>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0" y="1971677"/>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8" name="Picture 7"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9" name="Picture 8" descr="Complex IT_Logo_02072013.png"/>
          <p:cNvPicPr>
            <a:picLocks noChangeAspect="1"/>
          </p:cNvPicPr>
          <p:nvPr userDrawn="1"/>
        </p:nvPicPr>
        <p:blipFill>
          <a:blip r:embed="rId3"/>
          <a:stretch>
            <a:fillRect/>
          </a:stretch>
        </p:blipFill>
        <p:spPr>
          <a:xfrm>
            <a:off x="9266835" y="530936"/>
            <a:ext cx="2377440" cy="88010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9"/>
          <a:stretch>
            <a:fillRect/>
          </a:stretch>
        </p:blipFill>
        <p:spPr bwMode="ltGray">
          <a:xfrm>
            <a:off x="612" y="0"/>
            <a:ext cx="3026832" cy="825500"/>
          </a:xfrm>
          <a:prstGeom prst="rect">
            <a:avLst/>
          </a:prstGeom>
        </p:spPr>
      </p:pic>
      <p:sp>
        <p:nvSpPr>
          <p:cNvPr id="2" name="Title Placeholder 1"/>
          <p:cNvSpPr>
            <a:spLocks noGrp="1"/>
          </p:cNvSpPr>
          <p:nvPr>
            <p:ph type="title"/>
          </p:nvPr>
        </p:nvSpPr>
        <p:spPr>
          <a:xfrm>
            <a:off x="624419" y="711203"/>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641351" y="6629404"/>
            <a:ext cx="3674083"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2019 Tech Mahindra Business Process Services.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 id="2147483689" r:id="rId16"/>
    <p:sldLayoutId id="2147483690" r:id="rId17"/>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hyperlink" Target="http://localhost:61779/Home/Customer"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7.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26.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hyperlink" Target="https://bot.dialogflow.com/29173db6-065f-4b0e-81e7-81834fe87dbd" TargetMode="External"/><Relationship Id="rId3" Type="http://schemas.openxmlformats.org/officeDocument/2006/relationships/image" Target="../media/image16.png"/><Relationship Id="rId7" Type="http://schemas.openxmlformats.org/officeDocument/2006/relationships/hyperlink" Target="https://assistant-chat-au-syd.watsonplatform.net/web/public/4438db1f-32c7-4626-a2f9-348fc43a8ba9" TargetMode="Externa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4" name="TextBox 3"/>
          <p:cNvSpPr txBox="1"/>
          <p:nvPr/>
        </p:nvSpPr>
        <p:spPr>
          <a:xfrm>
            <a:off x="641444" y="2770496"/>
            <a:ext cx="6892119" cy="221599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lnSpc>
                <a:spcPct val="150000"/>
              </a:lnSpc>
              <a:buClr>
                <a:schemeClr val="tx2"/>
              </a:buClr>
            </a:pPr>
            <a:r>
              <a:rPr lang="en-US" sz="3200" dirty="0" smtClean="0">
                <a:solidFill>
                  <a:schemeClr val="bg1"/>
                </a:solidFill>
                <a:latin typeface="Copperplate Gothic Bold" panose="020E0705020206020404" pitchFamily="34" charset="0"/>
              </a:rPr>
              <a:t>BPS ANALYTICS</a:t>
            </a:r>
          </a:p>
          <a:p>
            <a:pPr fontAlgn="base">
              <a:lnSpc>
                <a:spcPct val="150000"/>
              </a:lnSpc>
              <a:buClr>
                <a:schemeClr val="tx2"/>
              </a:buClr>
            </a:pPr>
            <a:r>
              <a:rPr lang="en-US" sz="3200" dirty="0" smtClean="0">
                <a:solidFill>
                  <a:schemeClr val="bg1"/>
                </a:solidFill>
                <a:latin typeface="Copperplate Gothic Bold" panose="020E0705020206020404" pitchFamily="34" charset="0"/>
              </a:rPr>
              <a:t>RECOMMENDATION ENGINE</a:t>
            </a:r>
          </a:p>
          <a:p>
            <a:pPr fontAlgn="base">
              <a:lnSpc>
                <a:spcPct val="150000"/>
              </a:lnSpc>
              <a:buClr>
                <a:schemeClr val="tx2"/>
              </a:buClr>
            </a:pPr>
            <a:r>
              <a:rPr lang="en-US" sz="3200" dirty="0" smtClean="0">
                <a:solidFill>
                  <a:schemeClr val="bg1"/>
                </a:solidFill>
                <a:latin typeface="Copperplate Gothic Bold" panose="020E0705020206020404" pitchFamily="34" charset="0"/>
              </a:rPr>
              <a:t>Roadmap &amp; Framework</a:t>
            </a:r>
          </a:p>
        </p:txBody>
      </p:sp>
    </p:spTree>
    <p:extLst>
      <p:ext uri="{BB962C8B-B14F-4D97-AF65-F5344CB8AC3E}">
        <p14:creationId xmlns:p14="http://schemas.microsoft.com/office/powerpoint/2010/main" val="129294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4481" y="135374"/>
            <a:ext cx="9000308" cy="461665"/>
          </a:xfrm>
          <a:prstGeom prst="rect">
            <a:avLst/>
          </a:prstGeom>
        </p:spPr>
        <p:txBody>
          <a:bodyPr wrap="square">
            <a:spAutoFit/>
          </a:bodyPr>
          <a:lstStyle/>
          <a:p>
            <a:pPr lvl="0" algn="ctr">
              <a:spcBef>
                <a:spcPct val="0"/>
              </a:spcBef>
              <a:defRPr/>
            </a:pPr>
            <a:r>
              <a:rPr lang="en-US" sz="2400" dirty="0">
                <a:solidFill>
                  <a:srgbClr val="6D6E71"/>
                </a:solidFill>
              </a:rPr>
              <a:t>SMART VISUALIZATION – </a:t>
            </a:r>
            <a:r>
              <a:rPr lang="en-US" sz="2400" i="1" dirty="0">
                <a:solidFill>
                  <a:srgbClr val="6D6E71"/>
                </a:solidFill>
              </a:rPr>
              <a:t>Illustrative</a:t>
            </a:r>
            <a:endParaRPr lang="en-US" sz="2000" b="1" i="1" dirty="0">
              <a:solidFill>
                <a:srgbClr val="6D6E71"/>
              </a:solidFill>
            </a:endParaRPr>
          </a:p>
        </p:txBody>
      </p:sp>
      <p:pic>
        <p:nvPicPr>
          <p:cNvPr id="3" name="Picture 2"/>
          <p:cNvPicPr>
            <a:picLocks noChangeAspect="1"/>
          </p:cNvPicPr>
          <p:nvPr/>
        </p:nvPicPr>
        <p:blipFill>
          <a:blip r:embed="rId2"/>
          <a:stretch>
            <a:fillRect/>
          </a:stretch>
        </p:blipFill>
        <p:spPr>
          <a:xfrm>
            <a:off x="271733" y="2103391"/>
            <a:ext cx="5240792" cy="2886619"/>
          </a:xfrm>
          <a:prstGeom prst="rect">
            <a:avLst/>
          </a:prstGeom>
        </p:spPr>
      </p:pic>
      <p:pic>
        <p:nvPicPr>
          <p:cNvPr id="4" name="Picture 3"/>
          <p:cNvPicPr>
            <a:picLocks noChangeAspect="1"/>
          </p:cNvPicPr>
          <p:nvPr/>
        </p:nvPicPr>
        <p:blipFill>
          <a:blip r:embed="rId3"/>
          <a:stretch>
            <a:fillRect/>
          </a:stretch>
        </p:blipFill>
        <p:spPr>
          <a:xfrm>
            <a:off x="6361611" y="2103390"/>
            <a:ext cx="5600564" cy="2886619"/>
          </a:xfrm>
          <a:prstGeom prst="rect">
            <a:avLst/>
          </a:prstGeom>
        </p:spPr>
      </p:pic>
      <p:sp>
        <p:nvSpPr>
          <p:cNvPr id="5" name="TextBox 4"/>
          <p:cNvSpPr txBox="1"/>
          <p:nvPr/>
        </p:nvSpPr>
        <p:spPr>
          <a:xfrm>
            <a:off x="4598126" y="783771"/>
            <a:ext cx="3082834"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tx1">
                    <a:lumMod val="65000"/>
                    <a:lumOff val="35000"/>
                  </a:schemeClr>
                </a:solidFill>
                <a:latin typeface="+mj-lt"/>
              </a:rPr>
              <a:t>RECOMMENDATIONS </a:t>
            </a:r>
          </a:p>
        </p:txBody>
      </p:sp>
    </p:spTree>
    <p:extLst>
      <p:ext uri="{BB962C8B-B14F-4D97-AF65-F5344CB8AC3E}">
        <p14:creationId xmlns:p14="http://schemas.microsoft.com/office/powerpoint/2010/main" val="608255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How we take it to market</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4" name="Rounded Rectangle 3"/>
          <p:cNvSpPr/>
          <p:nvPr/>
        </p:nvSpPr>
        <p:spPr>
          <a:xfrm>
            <a:off x="156754" y="1240972"/>
            <a:ext cx="2325188" cy="108421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Product</a:t>
            </a:r>
            <a:endParaRPr lang="en-US" dirty="0"/>
          </a:p>
        </p:txBody>
      </p:sp>
      <p:sp>
        <p:nvSpPr>
          <p:cNvPr id="5" name="Rectangle 4"/>
          <p:cNvSpPr/>
          <p:nvPr/>
        </p:nvSpPr>
        <p:spPr>
          <a:xfrm>
            <a:off x="261256" y="2377439"/>
            <a:ext cx="2155371" cy="37882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r>
              <a:rPr lang="en-US" dirty="0" smtClean="0"/>
              <a:t>USP - </a:t>
            </a:r>
            <a:r>
              <a:rPr lang="en-US" sz="1500" dirty="0" smtClean="0"/>
              <a:t>First Global BPS-centric RE Product</a:t>
            </a:r>
          </a:p>
          <a:p>
            <a:pPr marL="285750" indent="-285750">
              <a:buFont typeface="Arial" panose="020B0604020202020204" pitchFamily="34" charset="0"/>
              <a:buChar char="•"/>
            </a:pPr>
            <a:endParaRPr lang="en-US" sz="1500" dirty="0"/>
          </a:p>
          <a:p>
            <a:r>
              <a:rPr lang="en-US" dirty="0" smtClean="0"/>
              <a:t>Competition</a:t>
            </a:r>
          </a:p>
          <a:p>
            <a:pPr marL="285750" indent="-285750">
              <a:buSzPct val="125000"/>
              <a:buFont typeface="Arial" panose="020B0604020202020204" pitchFamily="34" charset="0"/>
              <a:buChar char="•"/>
            </a:pPr>
            <a:r>
              <a:rPr lang="en-US" sz="1600" dirty="0">
                <a:solidFill>
                  <a:srgbClr val="000000"/>
                </a:solidFill>
                <a:latin typeface="Segoe ui"/>
                <a:cs typeface="Segoe ui"/>
              </a:rPr>
              <a:t>Indirect competition with Next-gen BPS Frameworks of </a:t>
            </a:r>
            <a:r>
              <a:rPr lang="en-US" sz="1600" dirty="0" err="1">
                <a:solidFill>
                  <a:srgbClr val="000000"/>
                </a:solidFill>
                <a:latin typeface="Segoe ui"/>
                <a:cs typeface="Segoe ui"/>
              </a:rPr>
              <a:t>Genpact</a:t>
            </a:r>
            <a:r>
              <a:rPr lang="en-US" sz="1600" dirty="0">
                <a:solidFill>
                  <a:srgbClr val="000000"/>
                </a:solidFill>
                <a:latin typeface="Segoe ui"/>
                <a:cs typeface="Segoe ui"/>
              </a:rPr>
              <a:t>, EXL, WNS</a:t>
            </a:r>
          </a:p>
          <a:p>
            <a:pPr marL="285750" indent="-285750">
              <a:buSzPct val="125000"/>
              <a:buFont typeface="Arial" panose="020B0604020202020204" pitchFamily="34" charset="0"/>
              <a:buChar char="•"/>
            </a:pPr>
            <a:endParaRPr lang="en-US" sz="1600" dirty="0">
              <a:solidFill>
                <a:srgbClr val="000000"/>
              </a:solidFill>
              <a:latin typeface="Segoe ui"/>
              <a:cs typeface="Segoe ui"/>
            </a:endParaRPr>
          </a:p>
          <a:p>
            <a:pPr marL="285750" indent="-285750">
              <a:buSzPct val="125000"/>
              <a:buFont typeface="Arial" panose="020B0604020202020204" pitchFamily="34" charset="0"/>
              <a:buChar char="•"/>
            </a:pPr>
            <a:r>
              <a:rPr lang="en-US" sz="1600" dirty="0">
                <a:solidFill>
                  <a:srgbClr val="000000"/>
                </a:solidFill>
                <a:latin typeface="Segoe ui"/>
                <a:cs typeface="Segoe ui"/>
              </a:rPr>
              <a:t>Direct competition with Accenture AAP, IBM TELUS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12" name="Rounded Rectangle 11"/>
          <p:cNvSpPr/>
          <p:nvPr/>
        </p:nvSpPr>
        <p:spPr>
          <a:xfrm>
            <a:off x="2595154" y="1240972"/>
            <a:ext cx="2259874" cy="108421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Price</a:t>
            </a:r>
            <a:endParaRPr lang="en-US" dirty="0"/>
          </a:p>
        </p:txBody>
      </p:sp>
      <p:sp>
        <p:nvSpPr>
          <p:cNvPr id="13" name="Rectangle 12"/>
          <p:cNvSpPr/>
          <p:nvPr/>
        </p:nvSpPr>
        <p:spPr>
          <a:xfrm>
            <a:off x="269965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25K USD for simple use </a:t>
            </a:r>
            <a:r>
              <a:rPr lang="en-US" dirty="0" smtClean="0">
                <a:latin typeface="Segoe ui"/>
                <a:cs typeface="Segoe ui"/>
              </a:rPr>
              <a:t>case</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Followed </a:t>
            </a:r>
            <a:r>
              <a:rPr lang="en-US" dirty="0">
                <a:latin typeface="Segoe ui"/>
                <a:cs typeface="Segoe ui"/>
              </a:rPr>
              <a:t>by Enterprise model including CoE</a:t>
            </a:r>
            <a:endParaRPr lang="en-US" dirty="0"/>
          </a:p>
        </p:txBody>
      </p:sp>
      <p:sp>
        <p:nvSpPr>
          <p:cNvPr id="14" name="Rounded Rectangle 13"/>
          <p:cNvSpPr/>
          <p:nvPr/>
        </p:nvSpPr>
        <p:spPr>
          <a:xfrm>
            <a:off x="5138057" y="1240972"/>
            <a:ext cx="2155371" cy="108421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Place</a:t>
            </a:r>
            <a:endParaRPr lang="en-US" dirty="0"/>
          </a:p>
        </p:txBody>
      </p:sp>
      <p:sp>
        <p:nvSpPr>
          <p:cNvPr id="16" name="Rounded Rectangle 15"/>
          <p:cNvSpPr/>
          <p:nvPr/>
        </p:nvSpPr>
        <p:spPr>
          <a:xfrm>
            <a:off x="7576457" y="1188721"/>
            <a:ext cx="2155371" cy="108421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Promotion</a:t>
            </a:r>
            <a:endParaRPr lang="en-US" dirty="0"/>
          </a:p>
        </p:txBody>
      </p:sp>
      <p:sp>
        <p:nvSpPr>
          <p:cNvPr id="17" name="Rectangle 16"/>
          <p:cNvSpPr/>
          <p:nvPr/>
        </p:nvSpPr>
        <p:spPr>
          <a:xfrm>
            <a:off x="7680960" y="2325188"/>
            <a:ext cx="1985554" cy="384047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Self-service Demo for a </a:t>
            </a:r>
            <a:r>
              <a:rPr lang="en-US" dirty="0" smtClean="0">
                <a:latin typeface="Segoe ui"/>
                <a:cs typeface="Segoe ui"/>
              </a:rPr>
              <a:t>Rainmaker</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Digital </a:t>
            </a:r>
            <a:r>
              <a:rPr lang="en-US" dirty="0">
                <a:latin typeface="Segoe ui"/>
                <a:cs typeface="Segoe ui"/>
              </a:rPr>
              <a:t>media </a:t>
            </a:r>
            <a:r>
              <a:rPr lang="en-US" dirty="0" smtClean="0">
                <a:latin typeface="Segoe ui"/>
                <a:cs typeface="Segoe ui"/>
              </a:rPr>
              <a:t>marketing</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Client workshops</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Tech </a:t>
            </a:r>
            <a:r>
              <a:rPr lang="en-US" dirty="0">
                <a:latin typeface="Segoe ui"/>
                <a:cs typeface="Segoe ui"/>
              </a:rPr>
              <a:t>summits</a:t>
            </a:r>
            <a:endParaRPr lang="en-US" dirty="0"/>
          </a:p>
        </p:txBody>
      </p:sp>
      <p:sp>
        <p:nvSpPr>
          <p:cNvPr id="18" name="Rounded Rectangle 17"/>
          <p:cNvSpPr/>
          <p:nvPr/>
        </p:nvSpPr>
        <p:spPr>
          <a:xfrm>
            <a:off x="9845040" y="1136470"/>
            <a:ext cx="2155371" cy="108421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People</a:t>
            </a:r>
            <a:endParaRPr lang="en-US" dirty="0"/>
          </a:p>
        </p:txBody>
      </p:sp>
      <p:sp>
        <p:nvSpPr>
          <p:cNvPr id="19" name="Rectangle 18"/>
          <p:cNvSpPr/>
          <p:nvPr/>
        </p:nvSpPr>
        <p:spPr>
          <a:xfrm>
            <a:off x="9949543" y="2272937"/>
            <a:ext cx="1985554" cy="38927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SzPct val="125000"/>
              <a:buFont typeface="Arial"/>
              <a:buChar char="•"/>
            </a:pPr>
            <a:r>
              <a:rPr lang="en-US" dirty="0" smtClean="0">
                <a:latin typeface="Segoe ui"/>
                <a:cs typeface="Segoe ui"/>
              </a:rPr>
              <a:t>5 FTE </a:t>
            </a:r>
            <a:r>
              <a:rPr lang="en-US" dirty="0">
                <a:latin typeface="Segoe ui"/>
                <a:cs typeface="Segoe ui"/>
              </a:rPr>
              <a:t>for product </a:t>
            </a:r>
            <a:r>
              <a:rPr lang="en-US" dirty="0" smtClean="0">
                <a:latin typeface="Segoe ui"/>
                <a:cs typeface="Segoe ui"/>
              </a:rPr>
              <a:t>development</a:t>
            </a:r>
          </a:p>
          <a:p>
            <a:pPr marL="285750" indent="-285750">
              <a:buSzPct val="125000"/>
              <a:buFont typeface="Arial"/>
              <a:buChar char="•"/>
            </a:pPr>
            <a:endParaRPr lang="en-US" dirty="0">
              <a:latin typeface="Segoe ui"/>
              <a:cs typeface="Segoe ui"/>
            </a:endParaRPr>
          </a:p>
          <a:p>
            <a:pPr marL="285750" indent="-285750">
              <a:buSzPct val="125000"/>
              <a:buFont typeface="Arial"/>
              <a:buChar char="•"/>
            </a:pPr>
            <a:r>
              <a:rPr lang="en-US" dirty="0">
                <a:latin typeface="Segoe ui"/>
                <a:cs typeface="Segoe ui"/>
              </a:rPr>
              <a:t>1 dedicated SPOC for each target Geo</a:t>
            </a:r>
          </a:p>
          <a:p>
            <a:pPr>
              <a:buSzPct val="125000"/>
            </a:pPr>
            <a:endParaRPr lang="en-US" dirty="0">
              <a:latin typeface="Segoe ui"/>
              <a:cs typeface="Segoe ui"/>
            </a:endParaRPr>
          </a:p>
          <a:p>
            <a:pPr marL="285750" indent="-285750">
              <a:buSzPct val="125000"/>
              <a:buFont typeface="Arial" panose="020B0604020202020204" pitchFamily="34" charset="0"/>
              <a:buChar char="•"/>
            </a:pPr>
            <a:endParaRPr lang="en-US" dirty="0">
              <a:latin typeface="Segoe ui"/>
              <a:cs typeface="Segoe ui"/>
            </a:endParaRPr>
          </a:p>
          <a:p>
            <a:pPr marL="285750" indent="-285750" algn="ctr">
              <a:buFont typeface="Arial" panose="020B0604020202020204" pitchFamily="34" charset="0"/>
              <a:buChar char="•"/>
            </a:pPr>
            <a:endParaRPr lang="en-US" dirty="0"/>
          </a:p>
        </p:txBody>
      </p:sp>
      <p:sp>
        <p:nvSpPr>
          <p:cNvPr id="20" name="Rectangle 19"/>
          <p:cNvSpPr/>
          <p:nvPr/>
        </p:nvSpPr>
        <p:spPr>
          <a:xfrm>
            <a:off x="522296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Existing </a:t>
            </a:r>
            <a:r>
              <a:rPr lang="en-US" dirty="0" smtClean="0">
                <a:latin typeface="Segoe ui"/>
                <a:cs typeface="Segoe ui"/>
              </a:rPr>
              <a:t>clients</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New </a:t>
            </a:r>
            <a:r>
              <a:rPr lang="en-US" dirty="0">
                <a:latin typeface="Segoe ui"/>
                <a:cs typeface="Segoe ui"/>
              </a:rPr>
              <a:t>clients in US, UK, Australia and </a:t>
            </a:r>
            <a:r>
              <a:rPr lang="en-US" dirty="0" smtClean="0">
                <a:latin typeface="Segoe ui"/>
                <a:cs typeface="Segoe ui"/>
              </a:rPr>
              <a:t>Europe</a:t>
            </a:r>
            <a:endParaRPr lang="en-US" dirty="0"/>
          </a:p>
        </p:txBody>
      </p:sp>
    </p:spTree>
    <p:extLst>
      <p:ext uri="{BB962C8B-B14F-4D97-AF65-F5344CB8AC3E}">
        <p14:creationId xmlns:p14="http://schemas.microsoft.com/office/powerpoint/2010/main" val="2210627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MVP Roadmap</a:t>
            </a:r>
            <a:endParaRPr lang="en-US" sz="3600" dirty="0"/>
          </a:p>
        </p:txBody>
      </p:sp>
      <p:grpSp>
        <p:nvGrpSpPr>
          <p:cNvPr id="22" name="Group 21"/>
          <p:cNvGrpSpPr/>
          <p:nvPr/>
        </p:nvGrpSpPr>
        <p:grpSpPr>
          <a:xfrm>
            <a:off x="760199" y="2900292"/>
            <a:ext cx="9042451" cy="3189925"/>
            <a:chOff x="604299" y="3258046"/>
            <a:chExt cx="9127393" cy="2522552"/>
          </a:xfrm>
        </p:grpSpPr>
        <p:sp>
          <p:nvSpPr>
            <p:cNvPr id="23" name="Freeform 22"/>
            <p:cNvSpPr/>
            <p:nvPr/>
          </p:nvSpPr>
          <p:spPr>
            <a:xfrm>
              <a:off x="604299" y="5780598"/>
              <a:ext cx="3641698" cy="0"/>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251485" y="4939747"/>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80050" y="409889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08615" y="325804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40715" y="4939747"/>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077306" y="4098896"/>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05871" y="3258046"/>
              <a:ext cx="0" cy="840850"/>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p:cNvGrpSpPr/>
          <p:nvPr/>
        </p:nvGrpSpPr>
        <p:grpSpPr>
          <a:xfrm>
            <a:off x="698673" y="5881080"/>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8" name="Straight Connector 67"/>
          <p:cNvCxnSpPr/>
          <p:nvPr/>
        </p:nvCxnSpPr>
        <p:spPr>
          <a:xfrm>
            <a:off x="2306869" y="1299906"/>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21549" y="5101048"/>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Phase 0</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ANALYSE &amp; DESIGN</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272056" y="1042965"/>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Identify </a:t>
            </a:r>
            <a:r>
              <a:rPr lang="en-US" sz="1400" dirty="0"/>
              <a:t>customers, focus areas and </a:t>
            </a:r>
            <a:r>
              <a:rPr lang="en-US" sz="1400" dirty="0" smtClean="0"/>
              <a:t>1-2 use cases for MVP</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Identify data and infra requirements</a:t>
            </a:r>
          </a:p>
          <a:p>
            <a:pPr marL="196850" lvl="1" indent="-196850">
              <a:spcAft>
                <a:spcPts val="600"/>
              </a:spcAft>
              <a:buClr>
                <a:srgbClr val="FF0525"/>
              </a:buClr>
              <a:buFont typeface="Wingdings" panose="05000000000000000000" pitchFamily="2" charset="2"/>
              <a:buChar char="§"/>
            </a:pPr>
            <a:r>
              <a:rPr lang="en-US" sz="1400" dirty="0"/>
              <a:t>Development stack and Partner tools </a:t>
            </a:r>
          </a:p>
          <a:p>
            <a:pPr marL="196850" lvl="1" indent="-196850">
              <a:spcAft>
                <a:spcPts val="600"/>
              </a:spcAft>
              <a:buClr>
                <a:srgbClr val="FF0525"/>
              </a:buClr>
              <a:buFont typeface="Wingdings" panose="05000000000000000000" pitchFamily="2" charset="2"/>
              <a:buChar char="§"/>
            </a:pPr>
            <a:r>
              <a:rPr lang="en-US" sz="1400" dirty="0" smtClean="0"/>
              <a:t>Formulate </a:t>
            </a:r>
            <a:r>
              <a:rPr lang="en-US" sz="1400" dirty="0"/>
              <a:t>business </a:t>
            </a:r>
            <a:r>
              <a:rPr lang="en-US" sz="1400" dirty="0" smtClean="0"/>
              <a:t>rules</a:t>
            </a:r>
          </a:p>
          <a:p>
            <a:pPr marL="196850" lvl="1" indent="-196850">
              <a:spcAft>
                <a:spcPts val="600"/>
              </a:spcAft>
              <a:buClr>
                <a:srgbClr val="FF0525"/>
              </a:buClr>
              <a:buFont typeface="Wingdings" panose="05000000000000000000" pitchFamily="2" charset="2"/>
              <a:buChar char="§"/>
            </a:pPr>
            <a:r>
              <a:rPr lang="en-US" sz="1400" dirty="0" smtClean="0"/>
              <a:t>Back-end workflow &amp; design</a:t>
            </a:r>
          </a:p>
          <a:p>
            <a:pPr marL="196850" lvl="1" indent="-196850">
              <a:spcAft>
                <a:spcPts val="600"/>
              </a:spcAft>
              <a:buClr>
                <a:srgbClr val="FF0525"/>
              </a:buClr>
              <a:buFont typeface="Wingdings" panose="05000000000000000000" pitchFamily="2" charset="2"/>
              <a:buChar char="§"/>
            </a:pPr>
            <a:r>
              <a:rPr lang="en-US" sz="1400" dirty="0" smtClean="0"/>
              <a:t>Frontend workflow &amp; UX/ UI design</a:t>
            </a:r>
          </a:p>
          <a:p>
            <a:pPr marL="196850" lvl="1" indent="-196850">
              <a:spcAft>
                <a:spcPts val="600"/>
              </a:spcAft>
              <a:buClr>
                <a:srgbClr val="FF0525"/>
              </a:buClr>
              <a:buFont typeface="Wingdings" panose="05000000000000000000" pitchFamily="2" charset="2"/>
              <a:buChar char="§"/>
            </a:pPr>
            <a:r>
              <a:rPr lang="en-US" sz="1400" dirty="0" smtClean="0"/>
              <a:t>Chabot workflow &amp; design</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58633" y="5000297"/>
            <a:ext cx="2051700" cy="818686"/>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BUILD &amp; INTEGRATE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6-8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937087"/>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Access/ Technology setup</a:t>
            </a:r>
            <a:endParaRPr lang="en-US" sz="1400" dirty="0"/>
          </a:p>
          <a:p>
            <a:pPr marL="196850" lvl="1" indent="-196850">
              <a:spcAft>
                <a:spcPts val="600"/>
              </a:spcAft>
              <a:buClr>
                <a:srgbClr val="FF0525"/>
              </a:buClr>
              <a:buFont typeface="Wingdings" panose="05000000000000000000" pitchFamily="2" charset="2"/>
              <a:buChar char="§"/>
            </a:pPr>
            <a:r>
              <a:rPr lang="en-US" sz="1400" dirty="0"/>
              <a:t>Identify </a:t>
            </a:r>
            <a:r>
              <a:rPr lang="en-US" sz="1400" dirty="0" smtClean="0"/>
              <a:t>data sources </a:t>
            </a:r>
            <a:r>
              <a:rPr lang="en-US" sz="1400" dirty="0"/>
              <a:t>and </a:t>
            </a:r>
            <a:r>
              <a:rPr lang="en-US" sz="1400" dirty="0" smtClean="0"/>
              <a:t>collect data</a:t>
            </a:r>
          </a:p>
          <a:p>
            <a:pPr marL="196850" lvl="1" indent="-196850">
              <a:spcAft>
                <a:spcPts val="600"/>
              </a:spcAft>
              <a:buClr>
                <a:srgbClr val="FF0525"/>
              </a:buClr>
              <a:buFont typeface="Wingdings" panose="05000000000000000000" pitchFamily="2" charset="2"/>
              <a:buChar char="§"/>
            </a:pPr>
            <a:r>
              <a:rPr lang="en-US" sz="1400" dirty="0"/>
              <a:t>Build application </a:t>
            </a:r>
            <a:r>
              <a:rPr lang="en-US" sz="1400" dirty="0" smtClean="0"/>
              <a:t>front-end and Chabot</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Build </a:t>
            </a:r>
            <a:r>
              <a:rPr lang="en-US" sz="1400" dirty="0"/>
              <a:t>data pipeline</a:t>
            </a:r>
          </a:p>
          <a:p>
            <a:pPr marL="196850" lvl="1" indent="-196850">
              <a:spcAft>
                <a:spcPts val="600"/>
              </a:spcAft>
              <a:buClr>
                <a:srgbClr val="FF0525"/>
              </a:buClr>
              <a:buFont typeface="Wingdings" panose="05000000000000000000" pitchFamily="2" charset="2"/>
              <a:buChar char="§"/>
            </a:pPr>
            <a:r>
              <a:rPr lang="en-US" sz="1400" dirty="0" smtClean="0"/>
              <a:t>Build RE engine</a:t>
            </a:r>
          </a:p>
          <a:p>
            <a:pPr marL="196850" lvl="1" indent="-196850">
              <a:spcAft>
                <a:spcPts val="600"/>
              </a:spcAft>
              <a:buClr>
                <a:srgbClr val="FF0525"/>
              </a:buClr>
              <a:buFont typeface="Wingdings" panose="05000000000000000000" pitchFamily="2" charset="2"/>
              <a:buChar char="§"/>
            </a:pPr>
            <a:r>
              <a:rPr lang="en-US" sz="1400" dirty="0" smtClean="0"/>
              <a:t>Integrate partner tools</a:t>
            </a:r>
          </a:p>
          <a:p>
            <a:pPr marL="196850" lvl="1" indent="-196850">
              <a:spcAft>
                <a:spcPts val="600"/>
              </a:spcAft>
              <a:buClr>
                <a:srgbClr val="FF0525"/>
              </a:buClr>
              <a:buFont typeface="Wingdings" panose="05000000000000000000" pitchFamily="2" charset="2"/>
              <a:buChar char="§"/>
            </a:pPr>
            <a:r>
              <a:rPr lang="en-US" sz="1400" dirty="0" smtClean="0"/>
              <a:t>Integrate front-end and back-end</a:t>
            </a:r>
          </a:p>
          <a:p>
            <a:pPr marL="196850" lvl="1" indent="-196850">
              <a:spcAft>
                <a:spcPts val="600"/>
              </a:spcAft>
              <a:buClr>
                <a:srgbClr val="FF0525"/>
              </a:buClr>
              <a:buFont typeface="Wingdings" panose="05000000000000000000" pitchFamily="2" charset="2"/>
              <a:buChar char="§"/>
            </a:pPr>
            <a:r>
              <a:rPr lang="en-US" sz="1400" dirty="0" smtClean="0"/>
              <a:t>Build deployment scripts</a:t>
            </a:r>
          </a:p>
        </p:txBody>
      </p:sp>
      <p:sp>
        <p:nvSpPr>
          <p:cNvPr id="92" name="TextBox 91"/>
          <p:cNvSpPr txBox="1"/>
          <p:nvPr/>
        </p:nvSpPr>
        <p:spPr>
          <a:xfrm>
            <a:off x="4170276" y="4041765"/>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PRE-PROD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281349" y="915177"/>
            <a:ext cx="1794204" cy="261610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a:t>Deploy on </a:t>
            </a:r>
            <a:r>
              <a:rPr lang="en-US" sz="1400" dirty="0" smtClean="0"/>
              <a:t>pre-prod </a:t>
            </a:r>
            <a:r>
              <a:rPr lang="en-US" sz="1400" dirty="0"/>
              <a:t>setup</a:t>
            </a:r>
          </a:p>
          <a:p>
            <a:pPr marL="196850" lvl="1" indent="-196850">
              <a:spcAft>
                <a:spcPts val="600"/>
              </a:spcAft>
              <a:buClr>
                <a:srgbClr val="FF0525"/>
              </a:buClr>
              <a:buFont typeface="Wingdings" panose="05000000000000000000" pitchFamily="2" charset="2"/>
              <a:buChar char="§"/>
            </a:pPr>
            <a:r>
              <a:rPr lang="en-US" sz="1400" dirty="0" smtClean="0"/>
              <a:t>Test cases</a:t>
            </a:r>
          </a:p>
          <a:p>
            <a:pPr marL="196850" lvl="1" indent="-196850">
              <a:spcAft>
                <a:spcPts val="600"/>
              </a:spcAft>
              <a:buClr>
                <a:srgbClr val="FF0525"/>
              </a:buClr>
              <a:buFont typeface="Wingdings" panose="05000000000000000000" pitchFamily="2" charset="2"/>
              <a:buChar char="§"/>
            </a:pPr>
            <a:r>
              <a:rPr lang="en-US" sz="1400" dirty="0" smtClean="0"/>
              <a:t>Functional test and validate</a:t>
            </a:r>
          </a:p>
          <a:p>
            <a:pPr marL="196850" lvl="1" indent="-196850">
              <a:spcAft>
                <a:spcPts val="600"/>
              </a:spcAft>
              <a:buClr>
                <a:srgbClr val="FF0525"/>
              </a:buClr>
              <a:buFont typeface="Wingdings" panose="05000000000000000000" pitchFamily="2" charset="2"/>
              <a:buChar char="§"/>
            </a:pPr>
            <a:r>
              <a:rPr lang="en-US" sz="1400" dirty="0" smtClean="0"/>
              <a:t>Performance test</a:t>
            </a:r>
          </a:p>
          <a:p>
            <a:pPr marL="196850" lvl="1" indent="-196850">
              <a:spcAft>
                <a:spcPts val="600"/>
              </a:spcAft>
              <a:buClr>
                <a:srgbClr val="FF0525"/>
              </a:buClr>
              <a:buFont typeface="Wingdings" panose="05000000000000000000" pitchFamily="2" charset="2"/>
              <a:buChar char="§"/>
            </a:pPr>
            <a:r>
              <a:rPr lang="en-US" sz="1400" dirty="0" smtClean="0"/>
              <a:t>Data integrity &amp; security test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Re-Test</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52349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UAT</a:t>
            </a:r>
          </a:p>
          <a:p>
            <a:pPr marL="196850" lvl="1" indent="-196850">
              <a:spcAft>
                <a:spcPts val="600"/>
              </a:spcAft>
              <a:buClr>
                <a:srgbClr val="FF0525"/>
              </a:buClr>
              <a:buFont typeface="Wingdings" panose="05000000000000000000" pitchFamily="2" charset="2"/>
              <a:buChar char="§"/>
            </a:pPr>
            <a:r>
              <a:rPr lang="en-US" sz="1400" dirty="0" smtClean="0"/>
              <a:t>Re-configure with stakeholder inputs</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GTM &amp; GO-LIVE</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(4-6 weeks)</a:t>
            </a:r>
          </a:p>
        </p:txBody>
      </p:sp>
      <p:sp>
        <p:nvSpPr>
          <p:cNvPr id="97" name="TextBox 96"/>
          <p:cNvSpPr txBox="1"/>
          <p:nvPr/>
        </p:nvSpPr>
        <p:spPr>
          <a:xfrm>
            <a:off x="8021172" y="930707"/>
            <a:ext cx="1794204" cy="203132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Pricing/ </a:t>
            </a:r>
            <a:r>
              <a:rPr lang="en-US" sz="1400" dirty="0" err="1" smtClean="0"/>
              <a:t>RoI</a:t>
            </a:r>
            <a:r>
              <a:rPr lang="en-US" sz="1400" dirty="0" smtClean="0"/>
              <a:t> </a:t>
            </a:r>
            <a:r>
              <a:rPr lang="en-US" sz="1400" dirty="0"/>
              <a:t>models</a:t>
            </a:r>
          </a:p>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 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Resources</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5446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MVP Team</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cum Architect, ETL cum Data modeler, BI &amp; Visualization developer, </a:t>
            </a:r>
            <a:r>
              <a:rPr lang="en-US" sz="1400" dirty="0"/>
              <a:t>Data Scientist, </a:t>
            </a:r>
            <a:r>
              <a:rPr lang="en-US" sz="1400" dirty="0" smtClean="0"/>
              <a:t>Web app developer</a:t>
            </a:r>
            <a:endParaRPr lang="en-US" sz="1400" dirty="0"/>
          </a:p>
        </p:txBody>
      </p:sp>
      <p:sp>
        <p:nvSpPr>
          <p:cNvPr id="10" name="TextBox 9"/>
          <p:cNvSpPr txBox="1"/>
          <p:nvPr/>
        </p:nvSpPr>
        <p:spPr>
          <a:xfrm>
            <a:off x="515250" y="2927809"/>
            <a:ext cx="10880631" cy="276998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Manager cum Architect: </a:t>
            </a:r>
            <a:r>
              <a:rPr lang="en-US" sz="1200" dirty="0"/>
              <a:t>Responsible for </a:t>
            </a:r>
            <a:r>
              <a:rPr lang="en-US" sz="1200" dirty="0" smtClean="0"/>
              <a:t>Product design and dev planning and management, Responsible </a:t>
            </a:r>
            <a:r>
              <a:rPr lang="en-US" sz="1200" dirty="0"/>
              <a:t>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ETL Lead cum Data modeler:</a:t>
            </a:r>
            <a:r>
              <a:rPr lang="en-US" sz="1200" dirty="0" smtClean="0"/>
              <a:t> </a:t>
            </a:r>
            <a:r>
              <a:rPr lang="en-US" sz="1200" dirty="0"/>
              <a:t>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p>
          <a:p>
            <a:pPr marL="171450" indent="-171450" algn="just">
              <a:lnSpc>
                <a:spcPct val="150000"/>
              </a:lnSpc>
              <a:buClr>
                <a:schemeClr val="tx2"/>
              </a:buClr>
              <a:buFont typeface="Arial" panose="020B0604020202020204" pitchFamily="34" charset="0"/>
              <a:buChar char="•"/>
            </a:pPr>
            <a:r>
              <a:rPr lang="en-US" sz="1200" b="1" dirty="0" smtClean="0"/>
              <a:t>Web Developer: </a:t>
            </a:r>
            <a:r>
              <a:rPr lang="en-US" sz="1200" dirty="0" smtClean="0"/>
              <a:t>Responsible for front-end UI/ UX design and development and integration with back-end </a:t>
            </a:r>
          </a:p>
          <a:p>
            <a:pPr marL="171450" indent="-171450" algn="just">
              <a:lnSpc>
                <a:spcPct val="150000"/>
              </a:lnSpc>
              <a:buClr>
                <a:schemeClr val="tx2"/>
              </a:buClr>
              <a:buFont typeface="Arial" panose="020B0604020202020204" pitchFamily="34" charset="0"/>
              <a:buChar char="•"/>
            </a:pPr>
            <a:r>
              <a:rPr lang="en-US" sz="1200" b="1" dirty="0" smtClean="0"/>
              <a:t>BI Reports and Visualization developer: </a:t>
            </a:r>
            <a:r>
              <a:rPr lang="en-US" sz="1200" dirty="0" smtClean="0"/>
              <a:t>Development of </a:t>
            </a:r>
            <a:r>
              <a:rPr lang="en-US" sz="1200" dirty="0"/>
              <a:t>BI reporting and visualization </a:t>
            </a:r>
            <a:r>
              <a:rPr lang="en-US" sz="1200" dirty="0" smtClean="0"/>
              <a:t>layer and support integration of same with web application </a:t>
            </a:r>
            <a:r>
              <a:rPr lang="en-US" sz="1200" dirty="0"/>
              <a:t>front end </a:t>
            </a:r>
          </a:p>
          <a:p>
            <a:pPr marL="171450" indent="-171450" algn="just">
              <a:lnSpc>
                <a:spcPct val="150000"/>
              </a:lnSpc>
              <a:buClr>
                <a:schemeClr val="tx2"/>
              </a:buClr>
              <a:buFont typeface="Arial" panose="020B0604020202020204" pitchFamily="34" charset="0"/>
              <a:buChar char="•"/>
            </a:pP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5</a:t>
            </a:r>
          </a:p>
        </p:txBody>
      </p:sp>
    </p:spTree>
    <p:extLst>
      <p:ext uri="{BB962C8B-B14F-4D97-AF65-F5344CB8AC3E}">
        <p14:creationId xmlns:p14="http://schemas.microsoft.com/office/powerpoint/2010/main" val="2233927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Full-scale Product Roadmap</a:t>
            </a:r>
            <a:endParaRPr lang="en-US" sz="3600" dirty="0"/>
          </a:p>
        </p:txBody>
      </p:sp>
      <p:sp>
        <p:nvSpPr>
          <p:cNvPr id="23" name="Freeform 22"/>
          <p:cNvSpPr/>
          <p:nvPr/>
        </p:nvSpPr>
        <p:spPr>
          <a:xfrm flipV="1">
            <a:off x="2306869" y="6090216"/>
            <a:ext cx="2061137" cy="45719"/>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373443" y="5026908"/>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84991" y="3963599"/>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96539" y="2900292"/>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62774" y="5026908"/>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182273" y="3963599"/>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93821" y="2900292"/>
            <a:ext cx="0" cy="1063307"/>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34" name="Group 33"/>
          <p:cNvGrpSpPr/>
          <p:nvPr/>
        </p:nvGrpSpPr>
        <p:grpSpPr>
          <a:xfrm>
            <a:off x="745095" y="2267225"/>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76573" y="198238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MVP Live</a:t>
            </a:r>
            <a:r>
              <a:rPr kumimoji="0" lang="en-US" sz="1400" b="1" i="0" u="none" strike="noStrike" kern="1200" cap="none" spc="0" normalizeH="0" noProof="0" dirty="0" smtClean="0">
                <a:ln>
                  <a:noFill/>
                </a:ln>
                <a:solidFill>
                  <a:srgbClr val="E31837"/>
                </a:solidFill>
                <a:effectLst/>
                <a:uLnTx/>
                <a:uFillTx/>
                <a:latin typeface="Helvetica" pitchFamily="34" charset="0"/>
                <a:ea typeface="+mn-ea"/>
                <a:cs typeface="Helvetica" pitchFamily="34" charset="0"/>
              </a:rPr>
              <a:t> Service</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173994" y="2880860"/>
            <a:ext cx="1794204" cy="2462213"/>
          </a:xfrm>
          <a:prstGeom prst="rect">
            <a:avLst/>
          </a:prstGeom>
          <a:noFill/>
          <a:ln w="9525">
            <a:solidFill>
              <a:schemeClr val="accent1"/>
            </a:solid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MVP Live deployment for customers</a:t>
            </a:r>
          </a:p>
          <a:p>
            <a:pPr marL="196850" lvl="1" indent="-196850">
              <a:spcAft>
                <a:spcPts val="600"/>
              </a:spcAft>
              <a:buClr>
                <a:srgbClr val="FF0525"/>
              </a:buClr>
              <a:buFont typeface="Wingdings" panose="05000000000000000000" pitchFamily="2" charset="2"/>
              <a:buChar char="§"/>
            </a:pPr>
            <a:r>
              <a:rPr lang="en-US" sz="1400" dirty="0" smtClean="0"/>
              <a:t>MVP Live service management</a:t>
            </a:r>
          </a:p>
          <a:p>
            <a:pPr marL="196850" lvl="1" indent="-196850">
              <a:spcAft>
                <a:spcPts val="600"/>
              </a:spcAft>
              <a:buClr>
                <a:srgbClr val="FF0525"/>
              </a:buClr>
              <a:buFont typeface="Wingdings" panose="05000000000000000000" pitchFamily="2" charset="2"/>
              <a:buChar char="§"/>
            </a:pPr>
            <a:r>
              <a:rPr lang="en-US" sz="1400" dirty="0" smtClean="0"/>
              <a:t>MVP validation through Customer feedback</a:t>
            </a:r>
          </a:p>
          <a:p>
            <a:pPr marL="196850" lvl="1" indent="-196850">
              <a:spcAft>
                <a:spcPts val="600"/>
              </a:spcAft>
              <a:buClr>
                <a:srgbClr val="FF0525"/>
              </a:buClr>
              <a:buFont typeface="Wingdings" panose="05000000000000000000" pitchFamily="2" charset="2"/>
              <a:buChar char="§"/>
            </a:pPr>
            <a:r>
              <a:rPr lang="en-US" sz="1400" dirty="0" smtClean="0"/>
              <a:t>Capture VoC</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92243" y="5125231"/>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IMPROVE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1002402"/>
            <a:ext cx="1794204" cy="31085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Analyze VoC</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Improve design and UX</a:t>
            </a:r>
          </a:p>
          <a:p>
            <a:pPr marL="196850" lvl="1" indent="-196850">
              <a:spcAft>
                <a:spcPts val="600"/>
              </a:spcAft>
              <a:buClr>
                <a:srgbClr val="FF0525"/>
              </a:buClr>
              <a:buFont typeface="Wingdings" panose="05000000000000000000" pitchFamily="2" charset="2"/>
              <a:buChar char="§"/>
            </a:pPr>
            <a:r>
              <a:rPr lang="en-US" sz="1400" dirty="0" smtClean="0"/>
              <a:t>Identify other use cases</a:t>
            </a:r>
          </a:p>
          <a:p>
            <a:pPr marL="196850" lvl="1" indent="-196850">
              <a:spcAft>
                <a:spcPts val="600"/>
              </a:spcAft>
              <a:buClr>
                <a:srgbClr val="FF0525"/>
              </a:buClr>
              <a:buFont typeface="Wingdings" panose="05000000000000000000" pitchFamily="2" charset="2"/>
              <a:buChar char="§"/>
            </a:pPr>
            <a:r>
              <a:rPr lang="en-US" sz="1400" dirty="0" smtClean="0"/>
              <a:t>Identify data and infra requirements for a scale-up</a:t>
            </a:r>
          </a:p>
          <a:p>
            <a:pPr marL="196850" lvl="1" indent="-196850">
              <a:spcAft>
                <a:spcPts val="600"/>
              </a:spcAft>
              <a:buClr>
                <a:srgbClr val="FF0525"/>
              </a:buClr>
              <a:buFont typeface="Wingdings" panose="05000000000000000000" pitchFamily="2" charset="2"/>
              <a:buChar char="§"/>
            </a:pPr>
            <a:r>
              <a:rPr lang="en-US" sz="1400" dirty="0" smtClean="0"/>
              <a:t>Design technical and deployment architecture for scaled-up requirements  </a:t>
            </a:r>
            <a:endParaRPr lang="en-US" sz="1400" dirty="0"/>
          </a:p>
        </p:txBody>
      </p:sp>
      <p:sp>
        <p:nvSpPr>
          <p:cNvPr id="92" name="TextBox 91"/>
          <p:cNvSpPr txBox="1"/>
          <p:nvPr/>
        </p:nvSpPr>
        <p:spPr>
          <a:xfrm>
            <a:off x="4171964" y="4145557"/>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SCALE-UP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16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390608" y="955514"/>
            <a:ext cx="1794204" cy="31854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Infra and Tech ramp-up</a:t>
            </a:r>
          </a:p>
          <a:p>
            <a:pPr marL="196850" lvl="1" indent="-196850">
              <a:spcAft>
                <a:spcPts val="600"/>
              </a:spcAft>
              <a:buClr>
                <a:srgbClr val="FF0525"/>
              </a:buClr>
              <a:buFont typeface="Wingdings" panose="05000000000000000000" pitchFamily="2" charset="2"/>
              <a:buChar char="§"/>
            </a:pPr>
            <a:r>
              <a:rPr lang="en-US" sz="1400" dirty="0" smtClean="0"/>
              <a:t>Resource ramp-up</a:t>
            </a:r>
          </a:p>
          <a:p>
            <a:pPr marL="196850" lvl="1" indent="-196850">
              <a:spcAft>
                <a:spcPts val="600"/>
              </a:spcAft>
              <a:buClr>
                <a:srgbClr val="FF0525"/>
              </a:buClr>
              <a:buFont typeface="Wingdings" panose="05000000000000000000" pitchFamily="2" charset="2"/>
              <a:buChar char="§"/>
            </a:pPr>
            <a:r>
              <a:rPr lang="en-US" sz="1400" dirty="0" smtClean="0"/>
              <a:t>Design, Develop and Automate all use cases</a:t>
            </a:r>
          </a:p>
          <a:p>
            <a:pPr marL="196850" lvl="1" indent="-196850">
              <a:spcAft>
                <a:spcPts val="600"/>
              </a:spcAft>
              <a:buClr>
                <a:srgbClr val="FF0525"/>
              </a:buClr>
              <a:buFont typeface="Wingdings" panose="05000000000000000000" pitchFamily="2" charset="2"/>
              <a:buChar char="§"/>
            </a:pPr>
            <a:r>
              <a:rPr lang="en-US" sz="1400" dirty="0" smtClean="0"/>
              <a:t>Integration with Partner solutions</a:t>
            </a:r>
          </a:p>
          <a:p>
            <a:pPr marL="196850" lvl="1" indent="-196850">
              <a:spcAft>
                <a:spcPts val="600"/>
              </a:spcAft>
              <a:buClr>
                <a:srgbClr val="FF0525"/>
              </a:buClr>
              <a:buFont typeface="Wingdings" panose="05000000000000000000" pitchFamily="2" charset="2"/>
              <a:buChar char="§"/>
            </a:pPr>
            <a:r>
              <a:rPr lang="en-US" sz="1400" dirty="0" smtClean="0"/>
              <a:t>Pre-prod deployment and Test</a:t>
            </a:r>
          </a:p>
          <a:p>
            <a:pPr marL="196850" lvl="1" indent="-196850">
              <a:spcAft>
                <a:spcPts val="600"/>
              </a:spcAft>
              <a:buClr>
                <a:srgbClr val="FF0525"/>
              </a:buClr>
              <a:buFont typeface="Wingdings" panose="05000000000000000000" pitchFamily="2" charset="2"/>
              <a:buChar char="§"/>
            </a:pPr>
            <a:r>
              <a:rPr lang="en-US" sz="1400" dirty="0" smtClean="0"/>
              <a:t>Re-</a:t>
            </a:r>
            <a:r>
              <a:rPr lang="en-US" sz="1400" dirty="0" err="1" smtClean="0"/>
              <a:t>config</a:t>
            </a:r>
            <a:r>
              <a:rPr lang="en-US" sz="1400" dirty="0" smtClean="0"/>
              <a:t> &amp; Re-deploy</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30805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 UAT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GO-LIVE &amp; GTM</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(8 weeks)</a:t>
            </a:r>
          </a:p>
        </p:txBody>
      </p:sp>
      <p:sp>
        <p:nvSpPr>
          <p:cNvPr id="97" name="TextBox 96"/>
          <p:cNvSpPr txBox="1"/>
          <p:nvPr/>
        </p:nvSpPr>
        <p:spPr>
          <a:xfrm>
            <a:off x="8021172" y="930707"/>
            <a:ext cx="1794204" cy="210826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a:t>
            </a:r>
          </a:p>
          <a:p>
            <a:pPr marL="196850" lvl="1" indent="-196850">
              <a:spcAft>
                <a:spcPts val="600"/>
              </a:spcAft>
              <a:buClr>
                <a:srgbClr val="FF0525"/>
              </a:buClr>
              <a:buFont typeface="Wingdings" panose="05000000000000000000" pitchFamily="2" charset="2"/>
              <a:buChar char="§"/>
            </a:pPr>
            <a:r>
              <a:rPr lang="en-US" sz="1400" dirty="0" smtClean="0"/>
              <a:t>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smtClean="0"/>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8-9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10 Resources</a:t>
            </a:r>
          </a:p>
        </p:txBody>
      </p:sp>
      <p:sp>
        <p:nvSpPr>
          <p:cNvPr id="74" name="Freeform 73"/>
          <p:cNvSpPr/>
          <p:nvPr/>
        </p:nvSpPr>
        <p:spPr>
          <a:xfrm rot="5400000" flipV="1">
            <a:off x="-273559" y="3499241"/>
            <a:ext cx="5164171" cy="109218"/>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24421" y="549771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LEARN</a:t>
            </a:r>
          </a:p>
        </p:txBody>
      </p:sp>
    </p:spTree>
    <p:extLst>
      <p:ext uri="{BB962C8B-B14F-4D97-AF65-F5344CB8AC3E}">
        <p14:creationId xmlns:p14="http://schemas.microsoft.com/office/powerpoint/2010/main" val="803888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Product: Team Structure</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Technical Architect, Business Analyst, Data Scientist, </a:t>
            </a:r>
            <a:r>
              <a:rPr lang="en-US" sz="1400" dirty="0"/>
              <a:t>ETL Lead cum Data Modeler, </a:t>
            </a:r>
            <a:r>
              <a:rPr lang="en-US" sz="1400" dirty="0" smtClean="0"/>
              <a:t>Big </a:t>
            </a:r>
            <a:r>
              <a:rPr lang="en-US" sz="1400" dirty="0"/>
              <a:t>Data Consultant, Data Base </a:t>
            </a:r>
            <a:r>
              <a:rPr lang="en-US" sz="1400" dirty="0" smtClean="0"/>
              <a:t>Administrator, UI/UX developer, ETL </a:t>
            </a:r>
            <a:r>
              <a:rPr lang="en-US" sz="1400" dirty="0"/>
              <a:t>developers</a:t>
            </a:r>
          </a:p>
        </p:txBody>
      </p:sp>
      <p:sp>
        <p:nvSpPr>
          <p:cNvPr id="10" name="TextBox 9"/>
          <p:cNvSpPr txBox="1"/>
          <p:nvPr/>
        </p:nvSpPr>
        <p:spPr>
          <a:xfrm>
            <a:off x="515250" y="2927809"/>
            <a:ext cx="10880631" cy="360098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a:t>
            </a:r>
            <a:r>
              <a:rPr lang="en-US" sz="1200" b="1" dirty="0"/>
              <a:t>Manager: </a:t>
            </a:r>
            <a:r>
              <a:rPr lang="en-US" sz="1200" dirty="0"/>
              <a:t>Responsible for </a:t>
            </a:r>
            <a:r>
              <a:rPr lang="en-US" sz="1200" dirty="0" smtClean="0"/>
              <a:t>Product design and dev planning and management</a:t>
            </a:r>
            <a:endParaRPr lang="en-US" sz="1200" dirty="0"/>
          </a:p>
          <a:p>
            <a:pPr marL="171450" indent="-171450" algn="just">
              <a:lnSpc>
                <a:spcPct val="150000"/>
              </a:lnSpc>
              <a:buClr>
                <a:schemeClr val="tx2"/>
              </a:buClr>
              <a:buFont typeface="Arial" panose="020B0604020202020204" pitchFamily="34" charset="0"/>
              <a:buChar char="•"/>
            </a:pPr>
            <a:r>
              <a:rPr lang="en-US" sz="1200" b="1" dirty="0" smtClean="0"/>
              <a:t>Technical Architect</a:t>
            </a:r>
            <a:r>
              <a:rPr lang="en-US" sz="1200" b="1" dirty="0"/>
              <a:t>: </a:t>
            </a:r>
            <a:r>
              <a:rPr lang="en-US" sz="1200" dirty="0"/>
              <a:t>Responsible 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Business </a:t>
            </a:r>
            <a:r>
              <a:rPr lang="en-US" sz="1200" b="1" dirty="0"/>
              <a:t>Analyst:</a:t>
            </a:r>
            <a:r>
              <a:rPr lang="en-US" sz="1200" dirty="0"/>
              <a:t> </a:t>
            </a:r>
            <a:r>
              <a:rPr lang="en-US" sz="1200" dirty="0" smtClean="0"/>
              <a:t>Responsible </a:t>
            </a:r>
            <a:r>
              <a:rPr lang="en-US" sz="1200" dirty="0"/>
              <a:t>of interacting with business stakeholders to gather the system requirement, </a:t>
            </a:r>
            <a:r>
              <a:rPr lang="en-US" sz="1200" dirty="0" smtClean="0"/>
              <a:t>analyze </a:t>
            </a:r>
            <a:r>
              <a:rPr lang="en-US" sz="1200" dirty="0"/>
              <a:t>the business needs and documents the requirements.</a:t>
            </a:r>
          </a:p>
          <a:p>
            <a:pPr marL="171450" indent="-171450" algn="just">
              <a:lnSpc>
                <a:spcPct val="150000"/>
              </a:lnSpc>
              <a:buClr>
                <a:schemeClr val="tx2"/>
              </a:buClr>
              <a:buFont typeface="Arial" panose="020B0604020202020204" pitchFamily="34" charset="0"/>
              <a:buChar char="•"/>
            </a:pPr>
            <a:r>
              <a:rPr lang="en-US" sz="1200" b="1" dirty="0" smtClean="0"/>
              <a:t>Big Data Consultant:</a:t>
            </a:r>
            <a:r>
              <a:rPr lang="en-US" sz="1200" dirty="0" smtClean="0"/>
              <a:t> </a:t>
            </a:r>
            <a:r>
              <a:rPr lang="en-US" sz="1200" dirty="0"/>
              <a:t>Responsible for aggregating data from multiple sources in an efficient data warehouse/mart and </a:t>
            </a:r>
            <a:r>
              <a:rPr lang="en-US" sz="1200" dirty="0" smtClean="0"/>
              <a:t>building </a:t>
            </a:r>
            <a:r>
              <a:rPr lang="en-US" sz="1200" dirty="0"/>
              <a:t>enterprise-level solutions.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a:t>DBA: </a:t>
            </a:r>
            <a:r>
              <a:rPr lang="en-US" sz="1200" dirty="0"/>
              <a:t>Responsible for designing the database schema and data objects.  also be involved in the performance, integrity ,security, planning and development of the database.</a:t>
            </a:r>
          </a:p>
          <a:p>
            <a:pPr marL="171450" indent="-171450" algn="just">
              <a:lnSpc>
                <a:spcPct val="150000"/>
              </a:lnSpc>
              <a:buClr>
                <a:schemeClr val="tx2"/>
              </a:buClr>
              <a:buFont typeface="Arial" panose="020B0604020202020204" pitchFamily="34" charset="0"/>
              <a:buChar char="•"/>
            </a:pPr>
            <a:r>
              <a:rPr lang="en-US" sz="1200" b="1" dirty="0" smtClean="0"/>
              <a:t>ETL Lead/Developer</a:t>
            </a:r>
            <a:r>
              <a:rPr lang="en-US" sz="1200" b="1" dirty="0"/>
              <a:t>:</a:t>
            </a:r>
            <a:r>
              <a:rPr lang="en-US" sz="1200" dirty="0"/>
              <a:t> 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Also provide support in Debugging, monitoring and troubleshooting BI solutions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10</a:t>
            </a:r>
          </a:p>
        </p:txBody>
      </p:sp>
    </p:spTree>
    <p:extLst>
      <p:ext uri="{BB962C8B-B14F-4D97-AF65-F5344CB8AC3E}">
        <p14:creationId xmlns:p14="http://schemas.microsoft.com/office/powerpoint/2010/main" val="2756274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169474" y="1089299"/>
          <a:ext cx="8062008" cy="4820478"/>
        </p:xfrm>
        <a:graphic>
          <a:graphicData uri="http://schemas.openxmlformats.org/drawingml/2006/table">
            <a:tbl>
              <a:tblPr firstRow="1" bandRow="1">
                <a:tableStyleId>{2A488322-F2BA-4B5B-9748-0D474271808F}</a:tableStyleId>
              </a:tblPr>
              <a:tblGrid>
                <a:gridCol w="1298424">
                  <a:extLst>
                    <a:ext uri="{9D8B030D-6E8A-4147-A177-3AD203B41FA5}">
                      <a16:colId xmlns:a16="http://schemas.microsoft.com/office/drawing/2014/main" val="20000"/>
                    </a:ext>
                  </a:extLst>
                </a:gridCol>
                <a:gridCol w="1590818">
                  <a:extLst>
                    <a:ext uri="{9D8B030D-6E8A-4147-A177-3AD203B41FA5}">
                      <a16:colId xmlns:a16="http://schemas.microsoft.com/office/drawing/2014/main" val="20001"/>
                    </a:ext>
                  </a:extLst>
                </a:gridCol>
                <a:gridCol w="3309930">
                  <a:extLst>
                    <a:ext uri="{9D8B030D-6E8A-4147-A177-3AD203B41FA5}">
                      <a16:colId xmlns:a16="http://schemas.microsoft.com/office/drawing/2014/main" val="20002"/>
                    </a:ext>
                  </a:extLst>
                </a:gridCol>
                <a:gridCol w="1862836">
                  <a:extLst>
                    <a:ext uri="{9D8B030D-6E8A-4147-A177-3AD203B41FA5}">
                      <a16:colId xmlns:a16="http://schemas.microsoft.com/office/drawing/2014/main" val="20003"/>
                    </a:ext>
                  </a:extLst>
                </a:gridCol>
              </a:tblGrid>
              <a:tr h="559573">
                <a:tc>
                  <a:txBody>
                    <a:bodyPr/>
                    <a:lstStyle/>
                    <a:p>
                      <a:pPr algn="ctr">
                        <a:spcAft>
                          <a:spcPts val="0"/>
                        </a:spcAft>
                      </a:pPr>
                      <a:r>
                        <a:rPr lang="en-US" sz="1400" b="1">
                          <a:solidFill>
                            <a:srgbClr val="FFFFFF"/>
                          </a:solidFill>
                          <a:effectLst/>
                          <a:latin typeface="Cambria"/>
                          <a:ea typeface="Times New Roman"/>
                          <a:cs typeface="Times New Roman"/>
                        </a:rPr>
                        <a:t>Stages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Milestone</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Deliverables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dirty="0">
                          <a:solidFill>
                            <a:srgbClr val="FFFFFF"/>
                          </a:solidFill>
                          <a:effectLst/>
                          <a:latin typeface="Cambria"/>
                          <a:ea typeface="Times New Roman"/>
                          <a:cs typeface="Times New Roman"/>
                        </a:rPr>
                        <a:t>Time line</a:t>
                      </a:r>
                      <a:endParaRPr lang="en-US" sz="14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0"/>
                  </a:ext>
                </a:extLst>
              </a:tr>
              <a:tr h="559573">
                <a:tc rowSpan="4">
                  <a:txBody>
                    <a:bodyPr/>
                    <a:lstStyle/>
                    <a:p>
                      <a:pPr algn="ctr">
                        <a:spcAft>
                          <a:spcPts val="0"/>
                        </a:spcAft>
                      </a:pPr>
                      <a:r>
                        <a:rPr lang="en-US" sz="1200" b="1" dirty="0">
                          <a:solidFill>
                            <a:srgbClr val="000000"/>
                          </a:solidFill>
                          <a:effectLst/>
                          <a:latin typeface="Cambria"/>
                          <a:ea typeface="Times New Roman"/>
                          <a:cs typeface="Times New Roman"/>
                        </a:rPr>
                        <a:t>Finalizing the Concept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(6-7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Requirement Analysis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Meet with the stake holders and create a detailed Requirement Analysis Document</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1 Week</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1"/>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Design</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HLD and DLD</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Product wireframes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User-flow/Interaction Design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Analytics Framework Design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5-6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2"/>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Branding</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Logo</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Color Theme</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Creative and Copy</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2-3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3"/>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UI</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Design for the product</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3-4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4"/>
                  </a:ext>
                </a:extLst>
              </a:tr>
              <a:tr h="559573">
                <a:tc rowSpan="3">
                  <a:txBody>
                    <a:bodyPr/>
                    <a:lstStyle/>
                    <a:p>
                      <a:pPr algn="ctr">
                        <a:spcAft>
                          <a:spcPts val="0"/>
                        </a:spcAft>
                      </a:pPr>
                      <a:r>
                        <a:rPr lang="en-US" sz="1200" b="1" dirty="0">
                          <a:solidFill>
                            <a:srgbClr val="000000"/>
                          </a:solidFill>
                          <a:effectLst/>
                          <a:latin typeface="Cambria"/>
                          <a:ea typeface="Times New Roman"/>
                          <a:cs typeface="Times New Roman"/>
                        </a:rPr>
                        <a:t>MVP Development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(8-10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Analytics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Build product relevance model: assign relevant customers needs to agents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Response Models for Customer Acquisition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5"/>
                  </a:ext>
                </a:extLst>
              </a:tr>
              <a:tr h="559573">
                <a:tc vMerge="1">
                  <a:txBody>
                    <a:bodyPr/>
                    <a:lstStyle/>
                    <a:p>
                      <a:endParaRPr lang="en-US" dirty="0"/>
                    </a:p>
                  </a:txBody>
                  <a:tcPr/>
                </a:tc>
                <a:tc>
                  <a:txBody>
                    <a:bodyPr/>
                    <a:lstStyle/>
                    <a:p>
                      <a:pPr algn="ctr">
                        <a:spcAft>
                          <a:spcPts val="0"/>
                        </a:spcAft>
                      </a:pPr>
                      <a:r>
                        <a:rPr lang="en-US" sz="1200">
                          <a:solidFill>
                            <a:srgbClr val="000000"/>
                          </a:solidFill>
                          <a:effectLst/>
                          <a:latin typeface="Cambria"/>
                          <a:ea typeface="Times New Roman"/>
                          <a:cs typeface="Times New Roman"/>
                        </a:rPr>
                        <a:t>Backend</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Database Design/Implementation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API Implementation/Integration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Admin Module/CMS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Web App</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6"/>
                  </a:ext>
                </a:extLst>
              </a:tr>
              <a:tr h="559573">
                <a:tc vMerge="1">
                  <a:txBody>
                    <a:bodyPr/>
                    <a:lstStyle/>
                    <a:p>
                      <a:endParaRPr lang="en-US"/>
                    </a:p>
                  </a:txBody>
                  <a:tcPr/>
                </a:tc>
                <a:tc>
                  <a:txBody>
                    <a:bodyPr/>
                    <a:lstStyle/>
                    <a:p>
                      <a:pPr algn="ctr">
                        <a:spcAft>
                          <a:spcPts val="0"/>
                        </a:spcAft>
                      </a:pPr>
                      <a:r>
                        <a:rPr lang="en-US" sz="1200">
                          <a:solidFill>
                            <a:srgbClr val="000000"/>
                          </a:solidFill>
                          <a:effectLst/>
                          <a:latin typeface="Cambria"/>
                          <a:ea typeface="Times New Roman"/>
                          <a:cs typeface="Times New Roman"/>
                        </a:rPr>
                        <a:t>Web Development</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Website Development</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Social Media Integrations through JS</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8-10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cxnSp>
        <p:nvCxnSpPr>
          <p:cNvPr id="3" name="Straight Connector 2"/>
          <p:cNvCxnSpPr/>
          <p:nvPr/>
        </p:nvCxnSpPr>
        <p:spPr bwMode="auto">
          <a:xfrm>
            <a:off x="2169474" y="4075147"/>
            <a:ext cx="8062009" cy="0"/>
          </a:xfrm>
          <a:prstGeom prst="line">
            <a:avLst/>
          </a:prstGeom>
          <a:solidFill>
            <a:schemeClr val="folHlink"/>
          </a:solidFill>
          <a:ln w="28575" cap="flat" cmpd="sng" algn="ctr">
            <a:solidFill>
              <a:schemeClr val="tx1"/>
            </a:solidFill>
            <a:prstDash val="solid"/>
            <a:round/>
            <a:headEnd type="none" w="med" len="med"/>
            <a:tailEnd type="none" w="med" len="med"/>
          </a:ln>
          <a:effectLst/>
        </p:spPr>
      </p:cxnSp>
      <p:sp>
        <p:nvSpPr>
          <p:cNvPr id="4"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Project milestones </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8441870" y="165302"/>
            <a:ext cx="1789612"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800" dirty="0" smtClean="0">
                <a:latin typeface="+mj-lt"/>
              </a:rPr>
              <a:t>WIP </a:t>
            </a:r>
          </a:p>
        </p:txBody>
      </p:sp>
    </p:spTree>
    <p:extLst>
      <p:ext uri="{BB962C8B-B14F-4D97-AF65-F5344CB8AC3E}">
        <p14:creationId xmlns:p14="http://schemas.microsoft.com/office/powerpoint/2010/main" val="942464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Appendix-1</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 name="Group 9"/>
          <p:cNvGrpSpPr/>
          <p:nvPr/>
        </p:nvGrpSpPr>
        <p:grpSpPr>
          <a:xfrm>
            <a:off x="2173739" y="937552"/>
            <a:ext cx="1766892" cy="3399317"/>
            <a:chOff x="2173739" y="937552"/>
            <a:chExt cx="1766892" cy="3399317"/>
          </a:xfrm>
        </p:grpSpPr>
        <p:grpSp>
          <p:nvGrpSpPr>
            <p:cNvPr id="8" name="Group 7"/>
            <p:cNvGrpSpPr/>
            <p:nvPr/>
          </p:nvGrpSpPr>
          <p:grpSpPr>
            <a:xfrm>
              <a:off x="2173739" y="937552"/>
              <a:ext cx="1766892" cy="1000781"/>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Derives Enterprise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215" name="Rectangle 214"/>
            <p:cNvSpPr/>
            <p:nvPr/>
          </p:nvSpPr>
          <p:spPr>
            <a:xfrm>
              <a:off x="2208951" y="1804353"/>
              <a:ext cx="1296433" cy="2532516"/>
            </a:xfrm>
            <a:prstGeom prst="rect">
              <a:avLst/>
            </a:prstGeom>
            <a:solidFill>
              <a:srgbClr val="00B050"/>
            </a:solidFill>
            <a:ln>
              <a:noFill/>
            </a:ln>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acquisition/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retention/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win-back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Enhance Revenues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Optimize operations ??</a:t>
              </a:r>
            </a:p>
          </p:txBody>
        </p:sp>
      </p:grpSp>
      <p:grpSp>
        <p:nvGrpSpPr>
          <p:cNvPr id="13" name="Group 12"/>
          <p:cNvGrpSpPr/>
          <p:nvPr/>
        </p:nvGrpSpPr>
        <p:grpSpPr>
          <a:xfrm>
            <a:off x="3946051" y="950615"/>
            <a:ext cx="2062865" cy="3974081"/>
            <a:chOff x="3946051" y="950615"/>
            <a:chExt cx="2062865" cy="3974081"/>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46051" y="1188341"/>
              <a:ext cx="177851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Suggests best RE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9713" y="1817415"/>
              <a:ext cx="1330563" cy="310728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NPS</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Churn</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First call resolution (FCR)</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Cross-sell/ Up-sell</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Sentiment Analysis</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grpSp>
      <p:cxnSp>
        <p:nvCxnSpPr>
          <p:cNvPr id="3" name="Straight Connector 2"/>
          <p:cNvCxnSpPr/>
          <p:nvPr/>
        </p:nvCxnSpPr>
        <p:spPr>
          <a:xfrm>
            <a:off x="6061168" y="970516"/>
            <a:ext cx="0" cy="5573975"/>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6182269" y="963678"/>
            <a:ext cx="2876900" cy="4392093"/>
            <a:chOff x="6182269" y="963678"/>
            <a:chExt cx="2876900" cy="4392093"/>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17"/>
            <p:cNvSpPr/>
            <p:nvPr/>
          </p:nvSpPr>
          <p:spPr>
            <a:xfrm>
              <a:off x="6189131" y="1823833"/>
              <a:ext cx="2079660" cy="353193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lake</a:t>
              </a: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Client Data ingestion</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enrichment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Feature engineering</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ML Model creation, evaluation and tuning</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Model deployment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Automatic Model refresh</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Recommendations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19" name="Rectangle 18"/>
            <p:cNvSpPr/>
            <p:nvPr/>
          </p:nvSpPr>
          <p:spPr>
            <a:xfrm>
              <a:off x="6182269" y="1236749"/>
              <a:ext cx="22859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59170" y="970516"/>
            <a:ext cx="2801906" cy="4385255"/>
            <a:chOff x="9059170" y="970516"/>
            <a:chExt cx="2801906" cy="4385255"/>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 name="Rectangle 20"/>
            <p:cNvSpPr/>
            <p:nvPr/>
          </p:nvSpPr>
          <p:spPr>
            <a:xfrm>
              <a:off x="9059171" y="1824253"/>
              <a:ext cx="2010204" cy="3531518"/>
            </a:xfrm>
            <a:prstGeom prst="rect">
              <a:avLst/>
            </a:pr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KPIs / Key Drivers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Recommended prescription on KPIs</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Self-service based reporting and dashboards</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Auto-refresh of KPIs and Recommendations on ML Model refresh (Continuous Deep Learning)</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sp>
          <p:nvSpPr>
            <p:cNvPr id="23" name="Rectangle 22"/>
            <p:cNvSpPr/>
            <p:nvPr/>
          </p:nvSpPr>
          <p:spPr>
            <a:xfrm>
              <a:off x="9118368" y="1209296"/>
              <a:ext cx="21582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RPA + NLP + AI BOTs + DEVOPS + CI/CD)</a:t>
            </a:r>
            <a:endParaRPr lang="en-US" dirty="0">
              <a:solidFill>
                <a:schemeClr val="bg1"/>
              </a:solidFill>
            </a:endParaRPr>
          </a:p>
        </p:txBody>
      </p:sp>
      <p:grpSp>
        <p:nvGrpSpPr>
          <p:cNvPr id="12" name="Group 11"/>
          <p:cNvGrpSpPr/>
          <p:nvPr/>
        </p:nvGrpSpPr>
        <p:grpSpPr>
          <a:xfrm>
            <a:off x="410627" y="970516"/>
            <a:ext cx="1810059" cy="2242947"/>
            <a:chOff x="410627" y="970516"/>
            <a:chExt cx="1810059" cy="2242947"/>
          </a:xfrm>
        </p:grpSpPr>
        <p:grpSp>
          <p:nvGrpSpPr>
            <p:cNvPr id="9" name="Group 8"/>
            <p:cNvGrpSpPr/>
            <p:nvPr/>
          </p:nvGrpSpPr>
          <p:grpSpPr>
            <a:xfrm>
              <a:off x="410627" y="970516"/>
              <a:ext cx="1810059" cy="2242947"/>
              <a:chOff x="410627" y="970516"/>
              <a:chExt cx="1810059" cy="2242947"/>
            </a:xfrm>
          </p:grpSpPr>
          <p:sp>
            <p:nvSpPr>
              <p:cNvPr id="6" name="Rectangle 5"/>
              <p:cNvSpPr/>
              <p:nvPr/>
            </p:nvSpPr>
            <p:spPr>
              <a:xfrm>
                <a:off x="435310" y="1804125"/>
                <a:ext cx="1296433" cy="1409338"/>
              </a:xfrm>
              <a:prstGeom prst="rect">
                <a:avLst/>
              </a:prstGeom>
              <a:solidFill>
                <a:srgbClr val="F49D15"/>
              </a:solidFill>
              <a:ln>
                <a:noFill/>
              </a:ln>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Industry</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Size</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Challenges faced</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208" name="Rectangle 207"/>
            <p:cNvSpPr/>
            <p:nvPr/>
          </p:nvSpPr>
          <p:spPr>
            <a:xfrm>
              <a:off x="552877" y="1191697"/>
              <a:ext cx="123111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5" y="4016389"/>
            <a:ext cx="567604" cy="5676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882461" y="3307741"/>
            <a:ext cx="1291278" cy="1956590"/>
          </a:xfrm>
          <a:prstGeom prst="rect">
            <a:avLst/>
          </a:prstGeom>
        </p:spPr>
      </p:pic>
      <p:sp>
        <p:nvSpPr>
          <p:cNvPr id="4" name="Left Arrow 3"/>
          <p:cNvSpPr/>
          <p:nvPr/>
        </p:nvSpPr>
        <p:spPr>
          <a:xfrm>
            <a:off x="7876902" y="4336869"/>
            <a:ext cx="1241465" cy="410933"/>
          </a:xfrm>
          <a:prstGeom prst="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dirty="0" smtClean="0"/>
              <a:t>Feedback data</a:t>
            </a:r>
            <a:endParaRPr lang="en-US" sz="1100" dirty="0"/>
          </a:p>
        </p:txBody>
      </p:sp>
    </p:spTree>
    <p:extLst>
      <p:ext uri="{BB962C8B-B14F-4D97-AF65-F5344CB8AC3E}">
        <p14:creationId xmlns:p14="http://schemas.microsoft.com/office/powerpoint/2010/main" val="16601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0-#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2161" y="2468066"/>
            <a:ext cx="10966451" cy="1354217"/>
          </a:xfrm>
        </p:spPr>
        <p:txBody>
          <a:bodyPr/>
          <a:lstStyle/>
          <a:p>
            <a:pPr marL="0" indent="0" algn="ctr">
              <a:buNone/>
            </a:pPr>
            <a:r>
              <a:rPr lang="en-US" sz="4400" dirty="0" smtClean="0">
                <a:solidFill>
                  <a:srgbClr val="FF0000"/>
                </a:solidFill>
                <a:hlinkClick r:id="rId2"/>
              </a:rPr>
              <a:t>DEMO LINK</a:t>
            </a:r>
            <a:endParaRPr lang="en-US" sz="4400" dirty="0" smtClean="0">
              <a:solidFill>
                <a:srgbClr val="FF0000"/>
              </a:solidFill>
            </a:endParaRPr>
          </a:p>
          <a:p>
            <a:pPr marL="0" indent="0" algn="ctr">
              <a:buNone/>
            </a:pPr>
            <a:r>
              <a:rPr lang="en-US" sz="4400" dirty="0" smtClean="0"/>
              <a:t>(To be updated)</a:t>
            </a:r>
            <a:endParaRPr lang="en-US" sz="4400" dirty="0"/>
          </a:p>
        </p:txBody>
      </p:sp>
    </p:spTree>
    <p:extLst>
      <p:ext uri="{BB962C8B-B14F-4D97-AF65-F5344CB8AC3E}">
        <p14:creationId xmlns:p14="http://schemas.microsoft.com/office/powerpoint/2010/main" val="4068924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6846" y="2846890"/>
            <a:ext cx="10966451" cy="615553"/>
          </a:xfrm>
        </p:spPr>
        <p:txBody>
          <a:bodyPr/>
          <a:lstStyle/>
          <a:p>
            <a:pPr marL="0" indent="0" algn="ctr">
              <a:buNone/>
            </a:pPr>
            <a:r>
              <a:rPr lang="en-US" sz="4000" b="1" dirty="0" smtClean="0">
                <a:solidFill>
                  <a:schemeClr val="bg2"/>
                </a:solidFill>
              </a:rPr>
              <a:t>DEMO SCREENSHOTS</a:t>
            </a:r>
            <a:endParaRPr lang="en-US" sz="4000" b="1" dirty="0">
              <a:solidFill>
                <a:schemeClr val="bg2"/>
              </a:solidFill>
            </a:endParaRPr>
          </a:p>
        </p:txBody>
      </p:sp>
    </p:spTree>
    <p:extLst>
      <p:ext uri="{BB962C8B-B14F-4D97-AF65-F5344CB8AC3E}">
        <p14:creationId xmlns:p14="http://schemas.microsoft.com/office/powerpoint/2010/main" val="2731787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05279" y="95946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b="1" dirty="0" smtClean="0">
                <a:latin typeface="Segoe UI" panose="020B0502040204020203" pitchFamily="34" charset="0"/>
                <a:ea typeface="Segoe UI" panose="020B0502040204020203" pitchFamily="34" charset="0"/>
                <a:cs typeface="Segoe UI" panose="020B0502040204020203" pitchFamily="34" charset="0"/>
              </a:rPr>
              <a:t>High cost </a:t>
            </a:r>
            <a:r>
              <a:rPr lang="en-US" dirty="0" smtClean="0">
                <a:latin typeface="Segoe UI" panose="020B0502040204020203" pitchFamily="34" charset="0"/>
                <a:ea typeface="Segoe UI" panose="020B0502040204020203" pitchFamily="34" charset="0"/>
                <a:cs typeface="Segoe UI" panose="020B0502040204020203" pitchFamily="34" charset="0"/>
              </a:rPr>
              <a:t>of servicing customers is a pain point for telecom/retail/BFSI </a:t>
            </a:r>
          </a:p>
          <a:p>
            <a:pPr marL="285750" indent="-285750">
              <a:buFont typeface="Arial" panose="020B0604020202020204" pitchFamily="34" charset="0"/>
              <a:buChar char="•"/>
            </a:pP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How to be </a:t>
            </a:r>
            <a:r>
              <a:rPr lang="en-US" b="1" dirty="0" smtClean="0">
                <a:latin typeface="Segoe UI" panose="020B0502040204020203" pitchFamily="34" charset="0"/>
                <a:ea typeface="Segoe UI" panose="020B0502040204020203" pitchFamily="34" charset="0"/>
                <a:cs typeface="Segoe UI" panose="020B0502040204020203" pitchFamily="34" charset="0"/>
              </a:rPr>
              <a:t>operationally efficient</a:t>
            </a:r>
            <a:r>
              <a:rPr lang="en-US" dirty="0" smtClean="0">
                <a:latin typeface="Segoe UI" panose="020B0502040204020203" pitchFamily="34" charset="0"/>
                <a:ea typeface="Segoe UI" panose="020B0502040204020203" pitchFamily="34" charset="0"/>
                <a:cs typeface="Segoe UI" panose="020B0502040204020203" pitchFamily="34" charset="0"/>
              </a:rPr>
              <a:t> and profitable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bwMode="auto">
          <a:xfrm>
            <a:off x="6547497" y="3014046"/>
            <a:ext cx="2910013"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smtClean="0">
                <a:latin typeface="Segoe UI" panose="020B0502040204020203" pitchFamily="34" charset="0"/>
                <a:ea typeface="Segoe UI" panose="020B0502040204020203" pitchFamily="34" charset="0"/>
                <a:cs typeface="Segoe UI" panose="020B0502040204020203" pitchFamily="34" charset="0"/>
              </a:rPr>
              <a:t>Reliability </a:t>
            </a:r>
            <a:r>
              <a:rPr lang="en-US" dirty="0" smtClean="0">
                <a:latin typeface="Segoe UI" panose="020B0502040204020203" pitchFamily="34" charset="0"/>
                <a:ea typeface="Segoe UI" panose="020B0502040204020203" pitchFamily="34" charset="0"/>
                <a:cs typeface="Segoe UI" panose="020B0502040204020203" pitchFamily="34" charset="0"/>
              </a:rPr>
              <a:t>of data and insights generated is generally questionable</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descr="patnership_new.png"/>
          <p:cNvPicPr>
            <a:picLocks noChangeAspect="1"/>
          </p:cNvPicPr>
          <p:nvPr/>
        </p:nvPicPr>
        <p:blipFill rotWithShape="1">
          <a:blip r:embed="rId2">
            <a:extLst>
              <a:ext uri="{28A0092B-C50C-407E-A947-70E740481C1C}">
                <a14:useLocalDpi xmlns:a14="http://schemas.microsoft.com/office/drawing/2010/main" val="0"/>
              </a:ext>
            </a:extLst>
          </a:blip>
          <a:srcRect l="19725" t="11763" r="21790" b="5538"/>
          <a:stretch/>
        </p:blipFill>
        <p:spPr>
          <a:xfrm>
            <a:off x="4812241" y="2814219"/>
            <a:ext cx="1176817" cy="1664060"/>
          </a:xfrm>
          <a:prstGeom prst="rect">
            <a:avLst/>
          </a:prstGeom>
        </p:spPr>
      </p:pic>
      <p:sp>
        <p:nvSpPr>
          <p:cNvPr id="5"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Industry challenges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6" name="Rectangle 5"/>
          <p:cNvSpPr/>
          <p:nvPr/>
        </p:nvSpPr>
        <p:spPr bwMode="auto">
          <a:xfrm>
            <a:off x="2450040" y="3022233"/>
            <a:ext cx="2265862"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a:latin typeface="Segoe UI" panose="020B0502040204020203" pitchFamily="34" charset="0"/>
                <a:ea typeface="Segoe UI" panose="020B0502040204020203" pitchFamily="34" charset="0"/>
                <a:cs typeface="Segoe UI" panose="020B0502040204020203" pitchFamily="34" charset="0"/>
              </a:rPr>
              <a:t>Trust</a:t>
            </a:r>
            <a:r>
              <a:rPr lang="en-US" dirty="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in partner’s ability to provide digital ROI</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descr="4 (5).png"/>
          <p:cNvPicPr>
            <a:picLocks noChangeAspect="1"/>
          </p:cNvPicPr>
          <p:nvPr/>
        </p:nvPicPr>
        <p:blipFill rotWithShape="1">
          <a:blip r:embed="rId3" cstate="print">
            <a:extLst>
              <a:ext uri="{28A0092B-C50C-407E-A947-70E740481C1C}">
                <a14:useLocalDpi xmlns:a14="http://schemas.microsoft.com/office/drawing/2010/main" val="0"/>
              </a:ext>
            </a:extLst>
          </a:blip>
          <a:srcRect l="35415" t="25438" r="35760" b="42576"/>
          <a:stretch/>
        </p:blipFill>
        <p:spPr>
          <a:xfrm>
            <a:off x="972661" y="768775"/>
            <a:ext cx="1590036" cy="1608666"/>
          </a:xfrm>
          <a:prstGeom prst="rect">
            <a:avLst/>
          </a:prstGeom>
        </p:spPr>
      </p:pic>
      <p:sp>
        <p:nvSpPr>
          <p:cNvPr id="8" name="Rectangle 7"/>
          <p:cNvSpPr/>
          <p:nvPr/>
        </p:nvSpPr>
        <p:spPr bwMode="auto">
          <a:xfrm>
            <a:off x="2205279" y="466899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Limited success in </a:t>
            </a:r>
            <a:r>
              <a:rPr lang="en-US" b="1" dirty="0" smtClean="0">
                <a:latin typeface="Segoe UI" panose="020B0502040204020203" pitchFamily="34" charset="0"/>
                <a:ea typeface="Segoe UI" panose="020B0502040204020203" pitchFamily="34" charset="0"/>
                <a:cs typeface="Segoe UI" panose="020B0502040204020203" pitchFamily="34" charset="0"/>
              </a:rPr>
              <a:t>embracing digital</a:t>
            </a:r>
            <a:r>
              <a:rPr lang="en-US" dirty="0" smtClean="0">
                <a:latin typeface="Segoe UI" panose="020B0502040204020203" pitchFamily="34" charset="0"/>
                <a:ea typeface="Segoe UI" panose="020B0502040204020203" pitchFamily="34" charset="0"/>
                <a:cs typeface="Segoe UI" panose="020B0502040204020203" pitchFamily="34" charset="0"/>
              </a:rPr>
              <a:t> technologies specifically Advanced Analytics and AI</a:t>
            </a:r>
          </a:p>
          <a:p>
            <a:endParaRPr lang="en-US"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9" name="Group 8"/>
          <p:cNvGrpSpPr/>
          <p:nvPr/>
        </p:nvGrpSpPr>
        <p:grpSpPr>
          <a:xfrm>
            <a:off x="1125783" y="4558491"/>
            <a:ext cx="1436914" cy="1358538"/>
            <a:chOff x="10270222" y="4598125"/>
            <a:chExt cx="1436914" cy="1358538"/>
          </a:xfrm>
        </p:grpSpPr>
        <p:sp>
          <p:nvSpPr>
            <p:cNvPr id="10" name="Flowchart: Connector 9"/>
            <p:cNvSpPr/>
            <p:nvPr/>
          </p:nvSpPr>
          <p:spPr>
            <a:xfrm>
              <a:off x="10270222" y="4598125"/>
              <a:ext cx="1436914" cy="1358538"/>
            </a:xfrm>
            <a:prstGeom prst="flowChartConnector">
              <a:avLst/>
            </a:prstGeom>
            <a:solidFill>
              <a:schemeClr val="accent6">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2" descr="Image result for clien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918" y="4993592"/>
              <a:ext cx="567604" cy="567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8051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2777"/>
            <a:ext cx="12192000" cy="5594724"/>
          </a:xfrm>
          <a:prstGeom prst="rect">
            <a:avLst/>
          </a:prstGeom>
        </p:spPr>
      </p:pic>
      <p:sp>
        <p:nvSpPr>
          <p:cNvPr id="3" name="TextBox 2"/>
          <p:cNvSpPr txBox="1"/>
          <p:nvPr/>
        </p:nvSpPr>
        <p:spPr>
          <a:xfrm>
            <a:off x="4474947" y="287383"/>
            <a:ext cx="324210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a:t>
            </a:r>
            <a:endParaRPr lang="en-US" sz="2400" dirty="0" smtClean="0">
              <a:latin typeface="+mj-lt"/>
            </a:endParaRPr>
          </a:p>
        </p:txBody>
      </p:sp>
    </p:spTree>
    <p:extLst>
      <p:ext uri="{BB962C8B-B14F-4D97-AF65-F5344CB8AC3E}">
        <p14:creationId xmlns:p14="http://schemas.microsoft.com/office/powerpoint/2010/main" val="4024118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365" y="1152118"/>
            <a:ext cx="8276558" cy="5109961"/>
          </a:xfrm>
          <a:prstGeom prst="rect">
            <a:avLst/>
          </a:prstGeom>
        </p:spPr>
      </p:pic>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endParaRPr lang="en-US" sz="2400" dirty="0" smtClean="0">
              <a:latin typeface="+mj-lt"/>
            </a:endParaRPr>
          </a:p>
        </p:txBody>
      </p:sp>
    </p:spTree>
    <p:extLst>
      <p:ext uri="{BB962C8B-B14F-4D97-AF65-F5344CB8AC3E}">
        <p14:creationId xmlns:p14="http://schemas.microsoft.com/office/powerpoint/2010/main" val="4234998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8039"/>
            <a:ext cx="12201791" cy="3772601"/>
          </a:xfrm>
          <a:prstGeom prst="rect">
            <a:avLst/>
          </a:prstGeom>
        </p:spPr>
      </p:pic>
      <p:sp>
        <p:nvSpPr>
          <p:cNvPr id="3" name="TextBox 2"/>
          <p:cNvSpPr txBox="1"/>
          <p:nvPr/>
        </p:nvSpPr>
        <p:spPr>
          <a:xfrm>
            <a:off x="3065577" y="444137"/>
            <a:ext cx="657141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FILLED DATA (Downloaded Excel)</a:t>
            </a:r>
            <a:endParaRPr lang="en-US" sz="2400" dirty="0" smtClean="0">
              <a:latin typeface="+mj-lt"/>
            </a:endParaRPr>
          </a:p>
        </p:txBody>
      </p:sp>
    </p:spTree>
    <p:extLst>
      <p:ext uri="{BB962C8B-B14F-4D97-AF65-F5344CB8AC3E}">
        <p14:creationId xmlns:p14="http://schemas.microsoft.com/office/powerpoint/2010/main" val="578389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321"/>
            <a:ext cx="12192000" cy="5917492"/>
          </a:xfrm>
          <a:prstGeom prst="rect">
            <a:avLst/>
          </a:prstGeom>
        </p:spPr>
      </p:pic>
      <p:sp>
        <p:nvSpPr>
          <p:cNvPr id="3" name="TextBox 2"/>
          <p:cNvSpPr txBox="1"/>
          <p:nvPr/>
        </p:nvSpPr>
        <p:spPr>
          <a:xfrm>
            <a:off x="3362944" y="169818"/>
            <a:ext cx="5466112"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TRAIN DATA(Upload Training Data File)</a:t>
            </a:r>
            <a:endParaRPr lang="en-US" sz="2400" dirty="0" smtClean="0">
              <a:latin typeface="+mj-lt"/>
            </a:endParaRPr>
          </a:p>
        </p:txBody>
      </p:sp>
    </p:spTree>
    <p:extLst>
      <p:ext uri="{BB962C8B-B14F-4D97-AF65-F5344CB8AC3E}">
        <p14:creationId xmlns:p14="http://schemas.microsoft.com/office/powerpoint/2010/main" val="634095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4834" y="318255"/>
            <a:ext cx="5660524" cy="461665"/>
          </a:xfrm>
          <a:prstGeom prst="rect">
            <a:avLst/>
          </a:prstGeom>
        </p:spPr>
        <p:txBody>
          <a:bodyPr wrap="none">
            <a:spAutoFit/>
          </a:bodyPr>
          <a:lstStyle/>
          <a:p>
            <a:r>
              <a:rPr lang="en-US" sz="2400" dirty="0"/>
              <a:t>TRAIN </a:t>
            </a:r>
            <a:r>
              <a:rPr lang="en-US" sz="2400" dirty="0" smtClean="0"/>
              <a:t>DATA(Target Variable Selection) </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37" t="4360" b="6468"/>
          <a:stretch/>
        </p:blipFill>
        <p:spPr>
          <a:xfrm>
            <a:off x="91441" y="875213"/>
            <a:ext cx="11665131" cy="5714754"/>
          </a:xfrm>
          <a:prstGeom prst="rect">
            <a:avLst/>
          </a:prstGeom>
        </p:spPr>
      </p:pic>
    </p:spTree>
    <p:extLst>
      <p:ext uri="{BB962C8B-B14F-4D97-AF65-F5344CB8AC3E}">
        <p14:creationId xmlns:p14="http://schemas.microsoft.com/office/powerpoint/2010/main" val="2660554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78" t="8979" b="6709"/>
          <a:stretch/>
        </p:blipFill>
        <p:spPr>
          <a:xfrm>
            <a:off x="0" y="653142"/>
            <a:ext cx="12192000" cy="5901963"/>
          </a:xfrm>
          <a:prstGeom prst="rect">
            <a:avLst/>
          </a:prstGeom>
        </p:spPr>
      </p:pic>
      <p:sp>
        <p:nvSpPr>
          <p:cNvPr id="3" name="TextBox 2"/>
          <p:cNvSpPr txBox="1"/>
          <p:nvPr/>
        </p:nvSpPr>
        <p:spPr>
          <a:xfrm>
            <a:off x="2124271" y="143692"/>
            <a:ext cx="794345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IMPORTANT VARIABLE AND BEST MODEL SELECTION</a:t>
            </a:r>
            <a:endParaRPr lang="en-US" sz="2400" dirty="0" smtClean="0">
              <a:latin typeface="+mj-lt"/>
            </a:endParaRPr>
          </a:p>
        </p:txBody>
      </p:sp>
    </p:spTree>
    <p:extLst>
      <p:ext uri="{BB962C8B-B14F-4D97-AF65-F5344CB8AC3E}">
        <p14:creationId xmlns:p14="http://schemas.microsoft.com/office/powerpoint/2010/main" val="3332615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39" t="9401" r="2" b="7065"/>
          <a:stretch/>
        </p:blipFill>
        <p:spPr>
          <a:xfrm>
            <a:off x="-91440" y="819433"/>
            <a:ext cx="12283440" cy="5738121"/>
          </a:xfrm>
          <a:prstGeom prst="rect">
            <a:avLst/>
          </a:prstGeom>
        </p:spPr>
      </p:pic>
      <p:sp>
        <p:nvSpPr>
          <p:cNvPr id="3" name="TextBox 2"/>
          <p:cNvSpPr txBox="1"/>
          <p:nvPr/>
        </p:nvSpPr>
        <p:spPr>
          <a:xfrm>
            <a:off x="3779305" y="169817"/>
            <a:ext cx="454194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MODEL EVALUATION METRICS</a:t>
            </a:r>
            <a:endParaRPr lang="en-US" sz="2400" dirty="0" smtClean="0">
              <a:latin typeface="+mj-lt"/>
            </a:endParaRPr>
          </a:p>
        </p:txBody>
      </p:sp>
    </p:spTree>
    <p:extLst>
      <p:ext uri="{BB962C8B-B14F-4D97-AF65-F5344CB8AC3E}">
        <p14:creationId xmlns:p14="http://schemas.microsoft.com/office/powerpoint/2010/main" val="2253003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1" t="9073" r="1" b="6196"/>
          <a:stretch/>
        </p:blipFill>
        <p:spPr>
          <a:xfrm>
            <a:off x="-18940" y="787343"/>
            <a:ext cx="12210940" cy="5809400"/>
          </a:xfrm>
          <a:prstGeom prst="rect">
            <a:avLst/>
          </a:prstGeom>
        </p:spPr>
      </p:pic>
      <p:sp>
        <p:nvSpPr>
          <p:cNvPr id="5" name="Rectangle 4"/>
          <p:cNvSpPr/>
          <p:nvPr/>
        </p:nvSpPr>
        <p:spPr>
          <a:xfrm>
            <a:off x="3076379" y="102717"/>
            <a:ext cx="6020302" cy="461665"/>
          </a:xfrm>
          <a:prstGeom prst="rect">
            <a:avLst/>
          </a:prstGeom>
        </p:spPr>
        <p:txBody>
          <a:bodyPr wrap="none">
            <a:spAutoFit/>
          </a:bodyPr>
          <a:lstStyle/>
          <a:p>
            <a:pPr fontAlgn="base">
              <a:buClr>
                <a:schemeClr val="tx2"/>
              </a:buClr>
            </a:pPr>
            <a:r>
              <a:rPr lang="en-US" sz="2400" dirty="0">
                <a:latin typeface="+mj-lt"/>
              </a:rPr>
              <a:t>PREDICT </a:t>
            </a:r>
            <a:r>
              <a:rPr lang="en-US" sz="2400" dirty="0" smtClean="0">
                <a:latin typeface="+mj-lt"/>
              </a:rPr>
              <a:t>DATA (Uploading File to Predict)</a:t>
            </a:r>
            <a:endParaRPr lang="en-US" sz="2400" dirty="0">
              <a:latin typeface="+mj-lt"/>
            </a:endParaRPr>
          </a:p>
        </p:txBody>
      </p:sp>
    </p:spTree>
    <p:extLst>
      <p:ext uri="{BB962C8B-B14F-4D97-AF65-F5344CB8AC3E}">
        <p14:creationId xmlns:p14="http://schemas.microsoft.com/office/powerpoint/2010/main" val="117774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74" t="11905"/>
          <a:stretch/>
        </p:blipFill>
        <p:spPr>
          <a:xfrm>
            <a:off x="130628" y="653142"/>
            <a:ext cx="11691257" cy="5943600"/>
          </a:xfrm>
          <a:prstGeom prst="rect">
            <a:avLst/>
          </a:prstGeom>
        </p:spPr>
      </p:pic>
      <p:sp>
        <p:nvSpPr>
          <p:cNvPr id="3" name="TextBox 2"/>
          <p:cNvSpPr txBox="1"/>
          <p:nvPr/>
        </p:nvSpPr>
        <p:spPr>
          <a:xfrm>
            <a:off x="3493589" y="166244"/>
            <a:ext cx="496533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DASHBOARD  (PREDICTED DATA)</a:t>
            </a:r>
            <a:endParaRPr lang="en-US" sz="2400" dirty="0" smtClean="0">
              <a:latin typeface="+mj-lt"/>
            </a:endParaRPr>
          </a:p>
        </p:txBody>
      </p:sp>
    </p:spTree>
    <p:extLst>
      <p:ext uri="{BB962C8B-B14F-4D97-AF65-F5344CB8AC3E}">
        <p14:creationId xmlns:p14="http://schemas.microsoft.com/office/powerpoint/2010/main" val="368216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751" b="6776"/>
          <a:stretch/>
        </p:blipFill>
        <p:spPr>
          <a:xfrm>
            <a:off x="0" y="613953"/>
            <a:ext cx="12192000" cy="5937252"/>
          </a:xfrm>
          <a:prstGeom prst="rect">
            <a:avLst/>
          </a:prstGeom>
        </p:spPr>
      </p:pic>
      <p:sp>
        <p:nvSpPr>
          <p:cNvPr id="5" name="TextBox 4"/>
          <p:cNvSpPr txBox="1"/>
          <p:nvPr/>
        </p:nvSpPr>
        <p:spPr>
          <a:xfrm>
            <a:off x="5327360" y="117566"/>
            <a:ext cx="153728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INSIGHTS </a:t>
            </a:r>
            <a:endParaRPr lang="en-US" sz="2400" dirty="0" smtClean="0">
              <a:latin typeface="+mj-lt"/>
            </a:endParaRPr>
          </a:p>
        </p:txBody>
      </p:sp>
    </p:spTree>
    <p:extLst>
      <p:ext uri="{BB962C8B-B14F-4D97-AF65-F5344CB8AC3E}">
        <p14:creationId xmlns:p14="http://schemas.microsoft.com/office/powerpoint/2010/main" val="3582482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KPI level issues for BPS</a:t>
            </a:r>
            <a:r>
              <a:rPr kumimoji="0" lang="en-US" sz="2800" b="1" i="0" u="none" strike="noStrike" kern="1200" cap="none" spc="0" normalizeH="0" noProof="0" dirty="0" smtClean="0">
                <a:ln>
                  <a:noFill/>
                </a:ln>
                <a:solidFill>
                  <a:srgbClr val="6D6E71"/>
                </a:solidFill>
                <a:effectLst/>
                <a:uLnTx/>
                <a:uFillTx/>
                <a:latin typeface="Arial" pitchFamily="34" charset="0"/>
                <a:ea typeface="+mj-ea"/>
                <a:cs typeface="Arial" pitchFamily="34" charset="0"/>
              </a:rPr>
              <a:t> implementation</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graphicFrame>
        <p:nvGraphicFramePr>
          <p:cNvPr id="7" name="Diagram 6"/>
          <p:cNvGraphicFramePr/>
          <p:nvPr>
            <p:extLst>
              <p:ext uri="{D42A27DB-BD31-4B8C-83A1-F6EECF244321}">
                <p14:modId xmlns:p14="http://schemas.microsoft.com/office/powerpoint/2010/main" val="2465577534"/>
              </p:ext>
            </p:extLst>
          </p:nvPr>
        </p:nvGraphicFramePr>
        <p:xfrm>
          <a:off x="2031999" y="719666"/>
          <a:ext cx="904530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836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210" b="5784"/>
          <a:stretch/>
        </p:blipFill>
        <p:spPr>
          <a:xfrm>
            <a:off x="0" y="770708"/>
            <a:ext cx="12192000" cy="5826825"/>
          </a:xfrm>
          <a:prstGeom prst="rect">
            <a:avLst/>
          </a:prstGeom>
        </p:spPr>
      </p:pic>
      <p:sp>
        <p:nvSpPr>
          <p:cNvPr id="3" name="TextBox 2"/>
          <p:cNvSpPr txBox="1"/>
          <p:nvPr/>
        </p:nvSpPr>
        <p:spPr>
          <a:xfrm>
            <a:off x="4241710" y="156754"/>
            <a:ext cx="370857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INSIGHTS(Individual View)</a:t>
            </a:r>
            <a:endParaRPr lang="en-US" sz="2400" dirty="0" smtClean="0">
              <a:latin typeface="+mj-lt"/>
            </a:endParaRPr>
          </a:p>
        </p:txBody>
      </p:sp>
    </p:spTree>
    <p:extLst>
      <p:ext uri="{BB962C8B-B14F-4D97-AF65-F5344CB8AC3E}">
        <p14:creationId xmlns:p14="http://schemas.microsoft.com/office/powerpoint/2010/main" val="2425661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6099" y="2236981"/>
            <a:ext cx="8973312" cy="492443"/>
          </a:xfrm>
        </p:spPr>
        <p:txBody>
          <a:bodyPr/>
          <a:lstStyle/>
          <a:p>
            <a:r>
              <a:rPr lang="en-US" dirty="0" smtClean="0"/>
              <a:t>Thanks!!!</a:t>
            </a:r>
            <a:endParaRPr lang="en-US" dirty="0"/>
          </a:p>
        </p:txBody>
      </p:sp>
    </p:spTree>
    <p:extLst>
      <p:ext uri="{BB962C8B-B14F-4D97-AF65-F5344CB8AC3E}">
        <p14:creationId xmlns:p14="http://schemas.microsoft.com/office/powerpoint/2010/main" val="141815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al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58" y="739180"/>
            <a:ext cx="8651383" cy="5774798"/>
          </a:xfrm>
          <a:prstGeom prst="rect">
            <a:avLst/>
          </a:prstGeom>
        </p:spPr>
      </p:pic>
      <p:sp>
        <p:nvSpPr>
          <p:cNvPr id="3"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Our Solution: BPS-RE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2377222" y="2662659"/>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Integrated advanced analytics and RPA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p:cNvSpPr txBox="1"/>
          <p:nvPr/>
        </p:nvSpPr>
        <p:spPr>
          <a:xfrm>
            <a:off x="8209491" y="348032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Robust delivery methodology with predictable outcome</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3508635" y="1368234"/>
            <a:ext cx="2254917"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Leveraging best in class, proven industry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6006076" y="2007341"/>
            <a:ext cx="1860231"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Real time decision making from Data </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8433147" y="144421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Tool-agnostic solution leveraging industry benchmarks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545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BPS-RE</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a:t>
            </a:r>
            <a:r>
              <a:rPr lang="en-US" sz="2800" dirty="0" smtClean="0">
                <a:solidFill>
                  <a:srgbClr val="6D6E71"/>
                </a:solidFill>
              </a:rPr>
              <a:t>: </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 name="Group 7"/>
          <p:cNvGrpSpPr/>
          <p:nvPr/>
        </p:nvGrpSpPr>
        <p:grpSpPr>
          <a:xfrm>
            <a:off x="2011003" y="1079534"/>
            <a:ext cx="1766892" cy="1817850"/>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40665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Understand Business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13" name="Group 12"/>
          <p:cNvGrpSpPr/>
          <p:nvPr/>
        </p:nvGrpSpPr>
        <p:grpSpPr>
          <a:xfrm>
            <a:off x="3794260" y="1092596"/>
            <a:ext cx="2313180" cy="1804787"/>
            <a:chOff x="3973924" y="950615"/>
            <a:chExt cx="2034992" cy="1020682"/>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73924" y="1283043"/>
              <a:ext cx="1778512" cy="2959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 best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4" name="Group 13"/>
          <p:cNvGrpSpPr/>
          <p:nvPr/>
        </p:nvGrpSpPr>
        <p:grpSpPr>
          <a:xfrm>
            <a:off x="6006470" y="1105659"/>
            <a:ext cx="3020593" cy="1791723"/>
            <a:chOff x="6038576" y="963678"/>
            <a:chExt cx="3020593" cy="1020682"/>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9" name="Rectangle 18"/>
            <p:cNvSpPr/>
            <p:nvPr/>
          </p:nvSpPr>
          <p:spPr>
            <a:xfrm>
              <a:off x="6038576" y="1311166"/>
              <a:ext cx="2975288" cy="2980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(Predictive + Prescriptive)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66253" y="1125561"/>
            <a:ext cx="2801906" cy="1784884"/>
            <a:chOff x="9059170" y="970516"/>
            <a:chExt cx="2801906" cy="1020682"/>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3" name="Rectangle 22"/>
            <p:cNvSpPr/>
            <p:nvPr/>
          </p:nvSpPr>
          <p:spPr>
            <a:xfrm>
              <a:off x="9118368" y="1209296"/>
              <a:ext cx="2158211" cy="4224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RPA + NLP + AI BOTs + DEVOPS + CI/CD)</a:t>
            </a:r>
            <a:endParaRPr lang="en-US" dirty="0">
              <a:solidFill>
                <a:schemeClr val="bg1"/>
              </a:solidFill>
            </a:endParaRPr>
          </a:p>
        </p:txBody>
      </p:sp>
      <p:grpSp>
        <p:nvGrpSpPr>
          <p:cNvPr id="12" name="Group 11"/>
          <p:cNvGrpSpPr/>
          <p:nvPr/>
        </p:nvGrpSpPr>
        <p:grpSpPr>
          <a:xfrm>
            <a:off x="247891" y="1112498"/>
            <a:ext cx="1810059" cy="1784886"/>
            <a:chOff x="410627" y="970516"/>
            <a:chExt cx="1810059" cy="1000781"/>
          </a:xfrm>
        </p:grpSpPr>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8" name="Rectangle 207"/>
            <p:cNvSpPr/>
            <p:nvPr/>
          </p:nvSpPr>
          <p:spPr>
            <a:xfrm>
              <a:off x="552877" y="1191697"/>
              <a:ext cx="1231119" cy="4141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1" name="Group 10"/>
          <p:cNvGrpSpPr/>
          <p:nvPr/>
        </p:nvGrpSpPr>
        <p:grpSpPr>
          <a:xfrm>
            <a:off x="247309" y="2815049"/>
            <a:ext cx="1174683" cy="845008"/>
            <a:chOff x="558556" y="2630240"/>
            <a:chExt cx="1174683" cy="845008"/>
          </a:xfrm>
        </p:grpSpPr>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6" y="2655653"/>
              <a:ext cx="443435" cy="443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flipH="1">
              <a:off x="1175565" y="2630240"/>
              <a:ext cx="557674" cy="845008"/>
            </a:xfrm>
            <a:prstGeom prst="rect">
              <a:avLst/>
            </a:prstGeom>
          </p:spPr>
        </p:pic>
      </p:grpSp>
      <p:grpSp>
        <p:nvGrpSpPr>
          <p:cNvPr id="5" name="Group 4"/>
          <p:cNvGrpSpPr/>
          <p:nvPr/>
        </p:nvGrpSpPr>
        <p:grpSpPr>
          <a:xfrm>
            <a:off x="1927784" y="2716235"/>
            <a:ext cx="1579817" cy="880257"/>
            <a:chOff x="2201957" y="2650831"/>
            <a:chExt cx="1579817" cy="880257"/>
          </a:xfrm>
        </p:grpSpPr>
        <p:pic>
          <p:nvPicPr>
            <p:cNvPr id="33" name="Picture 32" descr="mone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2570" y="2650831"/>
              <a:ext cx="432000" cy="432000"/>
            </a:xfrm>
            <a:prstGeom prst="rect">
              <a:avLst/>
            </a:prstGeom>
          </p:spPr>
        </p:pic>
        <p:pic>
          <p:nvPicPr>
            <p:cNvPr id="34" name="Picture 33" descr="1.png"/>
            <p:cNvPicPr>
              <a:picLocks noChangeAspect="1"/>
            </p:cNvPicPr>
            <p:nvPr/>
          </p:nvPicPr>
          <p:blipFill rotWithShape="1">
            <a:blip r:embed="rId5" cstate="print">
              <a:extLst>
                <a:ext uri="{28A0092B-C50C-407E-A947-70E740481C1C}">
                  <a14:useLocalDpi xmlns:a14="http://schemas.microsoft.com/office/drawing/2010/main" val="0"/>
                </a:ext>
              </a:extLst>
            </a:blip>
            <a:srcRect l="36419" t="24283" r="33721" b="42507"/>
            <a:stretch/>
          </p:blipFill>
          <p:spPr>
            <a:xfrm>
              <a:off x="2201957" y="3099088"/>
              <a:ext cx="426004" cy="432000"/>
            </a:xfrm>
            <a:prstGeom prst="rect">
              <a:avLst/>
            </a:prstGeom>
          </p:spPr>
        </p:pic>
        <p:pic>
          <p:nvPicPr>
            <p:cNvPr id="36" name="Picture 35" descr="4 (5).png"/>
            <p:cNvPicPr>
              <a:picLocks noChangeAspect="1"/>
            </p:cNvPicPr>
            <p:nvPr/>
          </p:nvPicPr>
          <p:blipFill rotWithShape="1">
            <a:blip r:embed="rId6" cstate="print">
              <a:extLst>
                <a:ext uri="{28A0092B-C50C-407E-A947-70E740481C1C}">
                  <a14:useLocalDpi xmlns:a14="http://schemas.microsoft.com/office/drawing/2010/main" val="0"/>
                </a:ext>
              </a:extLst>
            </a:blip>
            <a:srcRect l="35415" t="25438" r="35760" b="42576"/>
            <a:stretch/>
          </p:blipFill>
          <p:spPr>
            <a:xfrm>
              <a:off x="3354777" y="3071073"/>
              <a:ext cx="426997" cy="432000"/>
            </a:xfrm>
            <a:prstGeom prst="rect">
              <a:avLst/>
            </a:prstGeom>
          </p:spPr>
        </p:pic>
        <p:pic>
          <p:nvPicPr>
            <p:cNvPr id="37" name="Picture 36" descr="Growth (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5929" y="2650831"/>
              <a:ext cx="432000" cy="432000"/>
            </a:xfrm>
            <a:prstGeom prst="rect">
              <a:avLst/>
            </a:prstGeom>
          </p:spPr>
        </p:pic>
        <p:pic>
          <p:nvPicPr>
            <p:cNvPr id="3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338" y="3068824"/>
              <a:ext cx="443435" cy="44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734486" y="2717049"/>
            <a:ext cx="1752659" cy="2330077"/>
            <a:chOff x="3734486" y="2717049"/>
            <a:chExt cx="1752659" cy="2330077"/>
          </a:xfrm>
        </p:grpSpPr>
        <p:sp>
          <p:nvSpPr>
            <p:cNvPr id="50" name="TextBox 49"/>
            <p:cNvSpPr txBox="1"/>
            <p:nvPr/>
          </p:nvSpPr>
          <p:spPr>
            <a:xfrm>
              <a:off x="4628126" y="3272494"/>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Customer Churn </a:t>
              </a:r>
            </a:p>
          </p:txBody>
        </p:sp>
        <p:sp>
          <p:nvSpPr>
            <p:cNvPr id="52" name="TextBox 51"/>
            <p:cNvSpPr txBox="1"/>
            <p:nvPr/>
          </p:nvSpPr>
          <p:spPr>
            <a:xfrm>
              <a:off x="3784109" y="3212990"/>
              <a:ext cx="851518"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000" dirty="0" smtClean="0">
                  <a:latin typeface="+mj-lt"/>
                </a:rPr>
                <a:t>NPS </a:t>
              </a:r>
            </a:p>
          </p:txBody>
        </p:sp>
        <p:sp>
          <p:nvSpPr>
            <p:cNvPr id="54" name="TextBox 53"/>
            <p:cNvSpPr txBox="1"/>
            <p:nvPr/>
          </p:nvSpPr>
          <p:spPr>
            <a:xfrm>
              <a:off x="4635627" y="4100531"/>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FCR</a:t>
              </a:r>
            </a:p>
          </p:txBody>
        </p:sp>
        <p:sp>
          <p:nvSpPr>
            <p:cNvPr id="58" name="TextBox 57"/>
            <p:cNvSpPr txBox="1"/>
            <p:nvPr/>
          </p:nvSpPr>
          <p:spPr>
            <a:xfrm>
              <a:off x="4126399" y="4770127"/>
              <a:ext cx="9012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Retention Offers</a:t>
              </a:r>
            </a:p>
            <a:p>
              <a:pPr algn="ctr" fontAlgn="base">
                <a:buClr>
                  <a:schemeClr val="tx2"/>
                </a:buClr>
              </a:pPr>
              <a:r>
                <a:rPr lang="en-US" sz="900" dirty="0" smtClean="0">
                  <a:latin typeface="+mj-lt"/>
                </a:rPr>
                <a:t>Recommendation </a:t>
              </a:r>
            </a:p>
          </p:txBody>
        </p:sp>
        <p:grpSp>
          <p:nvGrpSpPr>
            <p:cNvPr id="25" name="Group 24"/>
            <p:cNvGrpSpPr/>
            <p:nvPr/>
          </p:nvGrpSpPr>
          <p:grpSpPr>
            <a:xfrm>
              <a:off x="3806014" y="2717049"/>
              <a:ext cx="1492968" cy="2081451"/>
              <a:chOff x="3806014" y="2717049"/>
              <a:chExt cx="1492968" cy="2081451"/>
            </a:xfrm>
          </p:grpSpPr>
          <p:pic>
            <p:nvPicPr>
              <p:cNvPr id="49" name="Picture 6" descr="Image result for customer chur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577" y="2717049"/>
                <a:ext cx="558405" cy="513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rotWithShape="1">
              <a:blip r:embed="rId9"/>
              <a:srcRect l="27134" r="27015"/>
              <a:stretch/>
            </p:blipFill>
            <p:spPr>
              <a:xfrm>
                <a:off x="3806014" y="2741941"/>
                <a:ext cx="741776" cy="427690"/>
              </a:xfrm>
              <a:prstGeom prst="rect">
                <a:avLst/>
              </a:prstGeom>
            </p:spPr>
          </p:pic>
          <p:pic>
            <p:nvPicPr>
              <p:cNvPr id="53" name="Picture 8" descr="Image result for agent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4264" y="3531177"/>
                <a:ext cx="350953" cy="504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rotWithShape="1">
              <a:blip r:embed="rId11"/>
              <a:srcRect l="16972" t="19486" r="18009" b="20334"/>
              <a:stretch/>
            </p:blipFill>
            <p:spPr>
              <a:xfrm>
                <a:off x="4258537" y="4260487"/>
                <a:ext cx="636931" cy="538013"/>
              </a:xfrm>
              <a:prstGeom prst="rect">
                <a:avLst/>
              </a:prstGeom>
            </p:spPr>
          </p:pic>
          <p:pic>
            <p:nvPicPr>
              <p:cNvPr id="61" name="Picture 60"/>
              <p:cNvPicPr>
                <a:picLocks noChangeAspect="1"/>
              </p:cNvPicPr>
              <p:nvPr/>
            </p:nvPicPr>
            <p:blipFill>
              <a:blip r:embed="rId12"/>
              <a:stretch>
                <a:fillRect/>
              </a:stretch>
            </p:blipFill>
            <p:spPr>
              <a:xfrm>
                <a:off x="3939489" y="3550553"/>
                <a:ext cx="432513" cy="397707"/>
              </a:xfrm>
              <a:prstGeom prst="rect">
                <a:avLst/>
              </a:prstGeom>
            </p:spPr>
          </p:pic>
        </p:grpSp>
        <p:sp>
          <p:nvSpPr>
            <p:cNvPr id="62" name="TextBox 61"/>
            <p:cNvSpPr txBox="1"/>
            <p:nvPr/>
          </p:nvSpPr>
          <p:spPr>
            <a:xfrm>
              <a:off x="3734486" y="4027315"/>
              <a:ext cx="842517"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Cross-Sell / </a:t>
              </a:r>
            </a:p>
            <a:p>
              <a:pPr algn="ctr" fontAlgn="base">
                <a:buClr>
                  <a:schemeClr val="tx2"/>
                </a:buClr>
              </a:pPr>
              <a:r>
                <a:rPr lang="en-US" sz="900" dirty="0" smtClean="0">
                  <a:latin typeface="+mj-lt"/>
                </a:rPr>
                <a:t>Up-Sell</a:t>
              </a:r>
            </a:p>
          </p:txBody>
        </p:sp>
      </p:grpSp>
      <p:pic>
        <p:nvPicPr>
          <p:cNvPr id="22" name="Picture 21"/>
          <p:cNvPicPr>
            <a:picLocks noChangeAspect="1"/>
          </p:cNvPicPr>
          <p:nvPr/>
        </p:nvPicPr>
        <p:blipFill>
          <a:blip r:embed="rId13"/>
          <a:stretch>
            <a:fillRect/>
          </a:stretch>
        </p:blipFill>
        <p:spPr>
          <a:xfrm>
            <a:off x="6137640" y="2568813"/>
            <a:ext cx="2100829" cy="2054982"/>
          </a:xfrm>
          <a:prstGeom prst="rect">
            <a:avLst/>
          </a:prstGeom>
        </p:spPr>
      </p:pic>
      <p:grpSp>
        <p:nvGrpSpPr>
          <p:cNvPr id="24" name="Group 23"/>
          <p:cNvGrpSpPr/>
          <p:nvPr/>
        </p:nvGrpSpPr>
        <p:grpSpPr>
          <a:xfrm>
            <a:off x="9060136" y="2577075"/>
            <a:ext cx="1753302" cy="1784884"/>
            <a:chOff x="9060136" y="2577075"/>
            <a:chExt cx="1753302" cy="1784884"/>
          </a:xfrm>
        </p:grpSpPr>
        <p:pic>
          <p:nvPicPr>
            <p:cNvPr id="6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136" y="2577075"/>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54894" y="3624187"/>
              <a:ext cx="858544" cy="73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6" name="Group 25"/>
          <p:cNvGrpSpPr/>
          <p:nvPr/>
        </p:nvGrpSpPr>
        <p:grpSpPr>
          <a:xfrm>
            <a:off x="7014754" y="4283581"/>
            <a:ext cx="2861762" cy="977839"/>
            <a:chOff x="7093132" y="4348896"/>
            <a:chExt cx="2861762" cy="977839"/>
          </a:xfrm>
        </p:grpSpPr>
        <p:sp>
          <p:nvSpPr>
            <p:cNvPr id="16" name="Curved Up Arrow 15"/>
            <p:cNvSpPr/>
            <p:nvPr/>
          </p:nvSpPr>
          <p:spPr>
            <a:xfrm>
              <a:off x="7093132" y="4348896"/>
              <a:ext cx="2861762" cy="869143"/>
            </a:xfrm>
            <a:prstGeom prst="curvedUpArrow">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b="1" dirty="0" smtClean="0">
                <a:solidFill>
                  <a:schemeClr val="tx1"/>
                </a:solidFill>
              </a:endParaRPr>
            </a:p>
            <a:p>
              <a:pPr algn="ctr"/>
              <a:r>
                <a:rPr lang="en-US" sz="1200" b="1" smtClean="0">
                  <a:solidFill>
                    <a:schemeClr val="tx1"/>
                  </a:solidFill>
                </a:rPr>
                <a:t> </a:t>
              </a:r>
              <a:r>
                <a:rPr lang="en-US" sz="1200" b="1" dirty="0" smtClean="0">
                  <a:solidFill>
                    <a:schemeClr val="tx1"/>
                  </a:solidFill>
                </a:rPr>
                <a:t>Remediation</a:t>
              </a:r>
            </a:p>
          </p:txBody>
        </p:sp>
        <p:pic>
          <p:nvPicPr>
            <p:cNvPr id="21" name="Picture 20"/>
            <p:cNvPicPr>
              <a:picLocks noChangeAspect="1"/>
            </p:cNvPicPr>
            <p:nvPr/>
          </p:nvPicPr>
          <p:blipFill>
            <a:blip r:embed="rId16"/>
            <a:stretch>
              <a:fillRect/>
            </a:stretch>
          </p:blipFill>
          <p:spPr>
            <a:xfrm>
              <a:off x="8336491" y="5013140"/>
              <a:ext cx="375043" cy="313595"/>
            </a:xfrm>
            <a:prstGeom prst="rect">
              <a:avLst/>
            </a:prstGeom>
          </p:spPr>
        </p:pic>
      </p:grpSp>
    </p:spTree>
    <p:extLst>
      <p:ext uri="{BB962C8B-B14F-4D97-AF65-F5344CB8AC3E}">
        <p14:creationId xmlns:p14="http://schemas.microsoft.com/office/powerpoint/2010/main" val="955567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91937" y="1158357"/>
            <a:ext cx="209550" cy="180975"/>
          </a:xfrm>
          <a:prstGeom prst="rect">
            <a:avLst/>
          </a:prstGeom>
        </p:spPr>
      </p:pic>
      <p:pic>
        <p:nvPicPr>
          <p:cNvPr id="12" name="Picture 11"/>
          <p:cNvPicPr>
            <a:picLocks noChangeAspect="1"/>
          </p:cNvPicPr>
          <p:nvPr/>
        </p:nvPicPr>
        <p:blipFill>
          <a:blip r:embed="rId3"/>
          <a:stretch>
            <a:fillRect/>
          </a:stretch>
        </p:blipFill>
        <p:spPr>
          <a:xfrm>
            <a:off x="6739599" y="947681"/>
            <a:ext cx="579655" cy="739060"/>
          </a:xfrm>
          <a:prstGeom prst="rect">
            <a:avLst/>
          </a:prstGeom>
        </p:spPr>
      </p:pic>
      <p:pic>
        <p:nvPicPr>
          <p:cNvPr id="14" name="Picture 13"/>
          <p:cNvPicPr>
            <a:picLocks noChangeAspect="1"/>
          </p:cNvPicPr>
          <p:nvPr/>
        </p:nvPicPr>
        <p:blipFill>
          <a:blip r:embed="rId3"/>
          <a:stretch>
            <a:fillRect/>
          </a:stretch>
        </p:blipFill>
        <p:spPr>
          <a:xfrm>
            <a:off x="6102109" y="578151"/>
            <a:ext cx="579655" cy="739060"/>
          </a:xfrm>
          <a:prstGeom prst="rect">
            <a:avLst/>
          </a:prstGeom>
        </p:spPr>
      </p:pic>
      <p:pic>
        <p:nvPicPr>
          <p:cNvPr id="15" name="Picture 14"/>
          <p:cNvPicPr>
            <a:picLocks noChangeAspect="1"/>
          </p:cNvPicPr>
          <p:nvPr/>
        </p:nvPicPr>
        <p:blipFill>
          <a:blip r:embed="rId4"/>
          <a:stretch>
            <a:fillRect/>
          </a:stretch>
        </p:blipFill>
        <p:spPr>
          <a:xfrm>
            <a:off x="7066954" y="749601"/>
            <a:ext cx="276225" cy="342900"/>
          </a:xfrm>
          <a:prstGeom prst="rect">
            <a:avLst/>
          </a:prstGeom>
        </p:spPr>
      </p:pic>
      <p:pic>
        <p:nvPicPr>
          <p:cNvPr id="16" name="Picture 15"/>
          <p:cNvPicPr>
            <a:picLocks noChangeAspect="1"/>
          </p:cNvPicPr>
          <p:nvPr/>
        </p:nvPicPr>
        <p:blipFill>
          <a:blip r:embed="rId4"/>
          <a:stretch>
            <a:fillRect/>
          </a:stretch>
        </p:blipFill>
        <p:spPr>
          <a:xfrm>
            <a:off x="6511530" y="406701"/>
            <a:ext cx="276225" cy="342900"/>
          </a:xfrm>
          <a:prstGeom prst="rect">
            <a:avLst/>
          </a:prstGeom>
        </p:spPr>
      </p:pic>
      <p:pic>
        <p:nvPicPr>
          <p:cNvPr id="18" name="Picture 17"/>
          <p:cNvPicPr>
            <a:picLocks noChangeAspect="1"/>
          </p:cNvPicPr>
          <p:nvPr/>
        </p:nvPicPr>
        <p:blipFill>
          <a:blip r:embed="rId5"/>
          <a:stretch>
            <a:fillRect/>
          </a:stretch>
        </p:blipFill>
        <p:spPr>
          <a:xfrm>
            <a:off x="3906475" y="3047046"/>
            <a:ext cx="310107" cy="310107"/>
          </a:xfrm>
          <a:prstGeom prst="rect">
            <a:avLst/>
          </a:prstGeom>
        </p:spPr>
      </p:pic>
      <p:pic>
        <p:nvPicPr>
          <p:cNvPr id="19" name="Picture 18"/>
          <p:cNvPicPr>
            <a:picLocks noChangeAspect="1"/>
          </p:cNvPicPr>
          <p:nvPr/>
        </p:nvPicPr>
        <p:blipFill>
          <a:blip r:embed="rId5"/>
          <a:stretch>
            <a:fillRect/>
          </a:stretch>
        </p:blipFill>
        <p:spPr>
          <a:xfrm>
            <a:off x="4812439" y="3485197"/>
            <a:ext cx="285750" cy="285750"/>
          </a:xfrm>
          <a:prstGeom prst="rect">
            <a:avLst/>
          </a:prstGeom>
        </p:spPr>
      </p:pic>
      <p:pic>
        <p:nvPicPr>
          <p:cNvPr id="20" name="Picture 19"/>
          <p:cNvPicPr>
            <a:picLocks noChangeAspect="1"/>
          </p:cNvPicPr>
          <p:nvPr/>
        </p:nvPicPr>
        <p:blipFill>
          <a:blip r:embed="rId5"/>
          <a:stretch>
            <a:fillRect/>
          </a:stretch>
        </p:blipFill>
        <p:spPr>
          <a:xfrm>
            <a:off x="4871698" y="3059224"/>
            <a:ext cx="285750" cy="285750"/>
          </a:xfrm>
          <a:prstGeom prst="rect">
            <a:avLst/>
          </a:prstGeom>
        </p:spPr>
      </p:pic>
      <p:pic>
        <p:nvPicPr>
          <p:cNvPr id="21" name="Picture 20"/>
          <p:cNvPicPr>
            <a:picLocks noChangeAspect="1"/>
          </p:cNvPicPr>
          <p:nvPr/>
        </p:nvPicPr>
        <p:blipFill>
          <a:blip r:embed="rId5"/>
          <a:stretch>
            <a:fillRect/>
          </a:stretch>
        </p:blipFill>
        <p:spPr>
          <a:xfrm>
            <a:off x="4014448" y="3556635"/>
            <a:ext cx="285750" cy="285750"/>
          </a:xfrm>
          <a:prstGeom prst="rect">
            <a:avLst/>
          </a:prstGeom>
        </p:spPr>
      </p:pic>
      <p:pic>
        <p:nvPicPr>
          <p:cNvPr id="22" name="Picture 21"/>
          <p:cNvPicPr>
            <a:picLocks noChangeAspect="1"/>
          </p:cNvPicPr>
          <p:nvPr/>
        </p:nvPicPr>
        <p:blipFill>
          <a:blip r:embed="rId5"/>
          <a:stretch>
            <a:fillRect/>
          </a:stretch>
        </p:blipFill>
        <p:spPr>
          <a:xfrm>
            <a:off x="3901203" y="3259589"/>
            <a:ext cx="285750" cy="285750"/>
          </a:xfrm>
          <a:prstGeom prst="rect">
            <a:avLst/>
          </a:prstGeom>
        </p:spPr>
      </p:pic>
      <p:pic>
        <p:nvPicPr>
          <p:cNvPr id="23" name="Picture 22"/>
          <p:cNvPicPr>
            <a:picLocks noChangeAspect="1"/>
          </p:cNvPicPr>
          <p:nvPr/>
        </p:nvPicPr>
        <p:blipFill>
          <a:blip r:embed="rId6"/>
          <a:stretch>
            <a:fillRect/>
          </a:stretch>
        </p:blipFill>
        <p:spPr>
          <a:xfrm>
            <a:off x="4397387" y="579164"/>
            <a:ext cx="628650" cy="428625"/>
          </a:xfrm>
          <a:prstGeom prst="rect">
            <a:avLst/>
          </a:prstGeom>
        </p:spPr>
      </p:pic>
      <p:pic>
        <p:nvPicPr>
          <p:cNvPr id="24" name="Picture 23"/>
          <p:cNvPicPr>
            <a:picLocks noChangeAspect="1"/>
          </p:cNvPicPr>
          <p:nvPr/>
        </p:nvPicPr>
        <p:blipFill>
          <a:blip r:embed="rId3"/>
          <a:stretch>
            <a:fillRect/>
          </a:stretch>
        </p:blipFill>
        <p:spPr>
          <a:xfrm>
            <a:off x="5481602" y="228542"/>
            <a:ext cx="579655" cy="739060"/>
          </a:xfrm>
          <a:prstGeom prst="rect">
            <a:avLst/>
          </a:prstGeom>
        </p:spPr>
      </p:pic>
      <p:pic>
        <p:nvPicPr>
          <p:cNvPr id="25" name="Picture 24"/>
          <p:cNvPicPr>
            <a:picLocks noChangeAspect="1"/>
          </p:cNvPicPr>
          <p:nvPr/>
        </p:nvPicPr>
        <p:blipFill>
          <a:blip r:embed="rId4"/>
          <a:stretch>
            <a:fillRect/>
          </a:stretch>
        </p:blipFill>
        <p:spPr>
          <a:xfrm>
            <a:off x="5919912" y="40460"/>
            <a:ext cx="276225" cy="342900"/>
          </a:xfrm>
          <a:prstGeom prst="rect">
            <a:avLst/>
          </a:prstGeom>
        </p:spPr>
      </p:pic>
      <p:pic>
        <p:nvPicPr>
          <p:cNvPr id="26" name="Picture 25"/>
          <p:cNvPicPr>
            <a:picLocks noChangeAspect="1"/>
          </p:cNvPicPr>
          <p:nvPr/>
        </p:nvPicPr>
        <p:blipFill>
          <a:blip r:embed="rId6"/>
          <a:stretch>
            <a:fillRect/>
          </a:stretch>
        </p:blipFill>
        <p:spPr>
          <a:xfrm>
            <a:off x="4961131" y="933993"/>
            <a:ext cx="628650" cy="428625"/>
          </a:xfrm>
          <a:prstGeom prst="rect">
            <a:avLst/>
          </a:prstGeom>
        </p:spPr>
      </p:pic>
      <p:pic>
        <p:nvPicPr>
          <p:cNvPr id="27" name="Picture 26"/>
          <p:cNvPicPr>
            <a:picLocks noChangeAspect="1"/>
          </p:cNvPicPr>
          <p:nvPr/>
        </p:nvPicPr>
        <p:blipFill>
          <a:blip r:embed="rId6"/>
          <a:stretch>
            <a:fillRect/>
          </a:stretch>
        </p:blipFill>
        <p:spPr>
          <a:xfrm>
            <a:off x="5530108" y="1250861"/>
            <a:ext cx="628650" cy="428625"/>
          </a:xfrm>
          <a:prstGeom prst="rect">
            <a:avLst/>
          </a:prstGeom>
        </p:spPr>
      </p:pic>
      <p:pic>
        <p:nvPicPr>
          <p:cNvPr id="28" name="Picture 27"/>
          <p:cNvPicPr>
            <a:picLocks noChangeAspect="1"/>
          </p:cNvPicPr>
          <p:nvPr/>
        </p:nvPicPr>
        <p:blipFill>
          <a:blip r:embed="rId6"/>
          <a:stretch>
            <a:fillRect/>
          </a:stretch>
        </p:blipFill>
        <p:spPr>
          <a:xfrm>
            <a:off x="6075353" y="1626123"/>
            <a:ext cx="628650" cy="428625"/>
          </a:xfrm>
          <a:prstGeom prst="rect">
            <a:avLst/>
          </a:prstGeom>
        </p:spPr>
      </p:pic>
      <p:pic>
        <p:nvPicPr>
          <p:cNvPr id="35" name="Picture 34"/>
          <p:cNvPicPr>
            <a:picLocks noChangeAspect="1"/>
          </p:cNvPicPr>
          <p:nvPr/>
        </p:nvPicPr>
        <p:blipFill>
          <a:blip r:embed="rId7"/>
          <a:stretch>
            <a:fillRect/>
          </a:stretch>
        </p:blipFill>
        <p:spPr>
          <a:xfrm>
            <a:off x="6515076" y="1470494"/>
            <a:ext cx="333375" cy="238125"/>
          </a:xfrm>
          <a:prstGeom prst="rect">
            <a:avLst/>
          </a:prstGeom>
        </p:spPr>
      </p:pic>
      <p:pic>
        <p:nvPicPr>
          <p:cNvPr id="36" name="Picture 35"/>
          <p:cNvPicPr>
            <a:picLocks noChangeAspect="1"/>
          </p:cNvPicPr>
          <p:nvPr/>
        </p:nvPicPr>
        <p:blipFill>
          <a:blip r:embed="rId7"/>
          <a:stretch>
            <a:fillRect/>
          </a:stretch>
        </p:blipFill>
        <p:spPr>
          <a:xfrm>
            <a:off x="5996118" y="1115358"/>
            <a:ext cx="333375" cy="238125"/>
          </a:xfrm>
          <a:prstGeom prst="rect">
            <a:avLst/>
          </a:prstGeom>
        </p:spPr>
      </p:pic>
      <p:pic>
        <p:nvPicPr>
          <p:cNvPr id="37" name="Picture 36"/>
          <p:cNvPicPr>
            <a:picLocks noChangeAspect="1"/>
          </p:cNvPicPr>
          <p:nvPr/>
        </p:nvPicPr>
        <p:blipFill>
          <a:blip r:embed="rId7"/>
          <a:stretch>
            <a:fillRect/>
          </a:stretch>
        </p:blipFill>
        <p:spPr>
          <a:xfrm>
            <a:off x="5420535" y="765832"/>
            <a:ext cx="333375" cy="238125"/>
          </a:xfrm>
          <a:prstGeom prst="rect">
            <a:avLst/>
          </a:prstGeom>
        </p:spPr>
      </p:pic>
      <p:sp>
        <p:nvSpPr>
          <p:cNvPr id="38" name="Rounded Rectangle 37"/>
          <p:cNvSpPr/>
          <p:nvPr/>
        </p:nvSpPr>
        <p:spPr>
          <a:xfrm rot="2082817">
            <a:off x="1970415" y="554799"/>
            <a:ext cx="944677" cy="390740"/>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Churn</a:t>
            </a:r>
            <a:endParaRPr lang="en-US" sz="1200" dirty="0"/>
          </a:p>
        </p:txBody>
      </p:sp>
      <p:sp>
        <p:nvSpPr>
          <p:cNvPr id="39" name="Rounded Rectangle 38"/>
          <p:cNvSpPr/>
          <p:nvPr/>
        </p:nvSpPr>
        <p:spPr>
          <a:xfrm rot="2082817">
            <a:off x="3007377" y="1289089"/>
            <a:ext cx="944677" cy="362053"/>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FCR</a:t>
            </a:r>
            <a:endParaRPr lang="en-US" sz="1200" dirty="0"/>
          </a:p>
        </p:txBody>
      </p:sp>
      <p:sp>
        <p:nvSpPr>
          <p:cNvPr id="40" name="Rounded Rectangle 39"/>
          <p:cNvSpPr/>
          <p:nvPr/>
        </p:nvSpPr>
        <p:spPr>
          <a:xfrm rot="2082817">
            <a:off x="4050897" y="2105474"/>
            <a:ext cx="1020970" cy="37334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NPS</a:t>
            </a:r>
            <a:endParaRPr lang="en-US" sz="1200" dirty="0"/>
          </a:p>
        </p:txBody>
      </p:sp>
      <p:sp>
        <p:nvSpPr>
          <p:cNvPr id="41" name="Rounded Rectangle 40"/>
          <p:cNvSpPr/>
          <p:nvPr/>
        </p:nvSpPr>
        <p:spPr>
          <a:xfrm rot="2082817">
            <a:off x="5185765" y="2920549"/>
            <a:ext cx="1195601" cy="42705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Cross-Sell / Up-Sell</a:t>
            </a:r>
            <a:endParaRPr lang="en-US" sz="1200" dirty="0"/>
          </a:p>
        </p:txBody>
      </p:sp>
      <p:pic>
        <p:nvPicPr>
          <p:cNvPr id="51" name="Picture 50"/>
          <p:cNvPicPr>
            <a:picLocks noChangeAspect="1"/>
          </p:cNvPicPr>
          <p:nvPr/>
        </p:nvPicPr>
        <p:blipFill>
          <a:blip r:embed="rId8"/>
          <a:stretch>
            <a:fillRect/>
          </a:stretch>
        </p:blipFill>
        <p:spPr>
          <a:xfrm>
            <a:off x="7757182" y="3528059"/>
            <a:ext cx="209550" cy="200025"/>
          </a:xfrm>
          <a:prstGeom prst="rect">
            <a:avLst/>
          </a:prstGeom>
        </p:spPr>
      </p:pic>
      <p:pic>
        <p:nvPicPr>
          <p:cNvPr id="53" name="Picture 52"/>
          <p:cNvPicPr>
            <a:picLocks noChangeAspect="1"/>
          </p:cNvPicPr>
          <p:nvPr/>
        </p:nvPicPr>
        <p:blipFill>
          <a:blip r:embed="rId9"/>
          <a:stretch>
            <a:fillRect/>
          </a:stretch>
        </p:blipFill>
        <p:spPr>
          <a:xfrm>
            <a:off x="9287691" y="2416349"/>
            <a:ext cx="1169886" cy="406679"/>
          </a:xfrm>
          <a:prstGeom prst="rect">
            <a:avLst/>
          </a:prstGeom>
        </p:spPr>
      </p:pic>
      <p:pic>
        <p:nvPicPr>
          <p:cNvPr id="54" name="Picture 53"/>
          <p:cNvPicPr>
            <a:picLocks noChangeAspect="1"/>
          </p:cNvPicPr>
          <p:nvPr/>
        </p:nvPicPr>
        <p:blipFill>
          <a:blip r:embed="rId9"/>
          <a:stretch>
            <a:fillRect/>
          </a:stretch>
        </p:blipFill>
        <p:spPr>
          <a:xfrm>
            <a:off x="9242694" y="2488990"/>
            <a:ext cx="778234" cy="165735"/>
          </a:xfrm>
          <a:prstGeom prst="rect">
            <a:avLst/>
          </a:prstGeom>
        </p:spPr>
      </p:pic>
      <p:grpSp>
        <p:nvGrpSpPr>
          <p:cNvPr id="43" name="Group 42"/>
          <p:cNvGrpSpPr/>
          <p:nvPr/>
        </p:nvGrpSpPr>
        <p:grpSpPr>
          <a:xfrm>
            <a:off x="2434999" y="3793085"/>
            <a:ext cx="4754880" cy="2961650"/>
            <a:chOff x="2442561" y="3793085"/>
            <a:chExt cx="4754880" cy="2961650"/>
          </a:xfrm>
        </p:grpSpPr>
        <p:pic>
          <p:nvPicPr>
            <p:cNvPr id="57" name="Picture 56"/>
            <p:cNvPicPr>
              <a:picLocks noChangeAspect="1"/>
            </p:cNvPicPr>
            <p:nvPr/>
          </p:nvPicPr>
          <p:blipFill>
            <a:blip r:embed="rId10"/>
            <a:stretch>
              <a:fillRect/>
            </a:stretch>
          </p:blipFill>
          <p:spPr>
            <a:xfrm>
              <a:off x="2442561" y="3911170"/>
              <a:ext cx="4754880" cy="2843565"/>
            </a:xfrm>
            <a:prstGeom prst="rect">
              <a:avLst/>
            </a:prstGeom>
          </p:spPr>
        </p:pic>
        <p:sp>
          <p:nvSpPr>
            <p:cNvPr id="58" name="TextBox 57"/>
            <p:cNvSpPr txBox="1"/>
            <p:nvPr/>
          </p:nvSpPr>
          <p:spPr>
            <a:xfrm rot="20432099">
              <a:off x="3402666" y="3793085"/>
              <a:ext cx="1414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Analytics  </a:t>
              </a:r>
            </a:p>
          </p:txBody>
        </p:sp>
        <p:pic>
          <p:nvPicPr>
            <p:cNvPr id="59" name="Picture 58"/>
            <p:cNvPicPr>
              <a:picLocks noChangeAspect="1"/>
            </p:cNvPicPr>
            <p:nvPr/>
          </p:nvPicPr>
          <p:blipFill>
            <a:blip r:embed="rId11"/>
            <a:stretch>
              <a:fillRect/>
            </a:stretch>
          </p:blipFill>
          <p:spPr>
            <a:xfrm>
              <a:off x="4559581" y="4758401"/>
              <a:ext cx="781050" cy="771525"/>
            </a:xfrm>
            <a:prstGeom prst="rect">
              <a:avLst/>
            </a:prstGeom>
          </p:spPr>
        </p:pic>
        <p:pic>
          <p:nvPicPr>
            <p:cNvPr id="60" name="Picture 59"/>
            <p:cNvPicPr>
              <a:picLocks noChangeAspect="1"/>
            </p:cNvPicPr>
            <p:nvPr/>
          </p:nvPicPr>
          <p:blipFill>
            <a:blip r:embed="rId11"/>
            <a:stretch>
              <a:fillRect/>
            </a:stretch>
          </p:blipFill>
          <p:spPr>
            <a:xfrm>
              <a:off x="3376273" y="4749936"/>
              <a:ext cx="781050" cy="771525"/>
            </a:xfrm>
            <a:prstGeom prst="rect">
              <a:avLst/>
            </a:prstGeom>
          </p:spPr>
        </p:pic>
        <p:pic>
          <p:nvPicPr>
            <p:cNvPr id="61" name="Picture 60"/>
            <p:cNvPicPr>
              <a:picLocks noChangeAspect="1"/>
            </p:cNvPicPr>
            <p:nvPr/>
          </p:nvPicPr>
          <p:blipFill>
            <a:blip r:embed="rId11"/>
            <a:stretch>
              <a:fillRect/>
            </a:stretch>
          </p:blipFill>
          <p:spPr>
            <a:xfrm>
              <a:off x="5710475" y="4755844"/>
              <a:ext cx="781050" cy="771525"/>
            </a:xfrm>
            <a:prstGeom prst="rect">
              <a:avLst/>
            </a:prstGeom>
          </p:spPr>
        </p:pic>
        <p:sp>
          <p:nvSpPr>
            <p:cNvPr id="62" name="TextBox 61"/>
            <p:cNvSpPr txBox="1"/>
            <p:nvPr/>
          </p:nvSpPr>
          <p:spPr>
            <a:xfrm>
              <a:off x="3083695"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Feature</a:t>
              </a:r>
            </a:p>
            <a:p>
              <a:pPr fontAlgn="base">
                <a:buClr>
                  <a:schemeClr val="tx2"/>
                </a:buClr>
              </a:pPr>
              <a:r>
                <a:rPr lang="en-US" sz="1200" b="1" dirty="0" smtClean="0">
                  <a:solidFill>
                    <a:srgbClr val="002060"/>
                  </a:solidFill>
                  <a:latin typeface="+mj-lt"/>
                </a:rPr>
                <a:t>Engineering</a:t>
              </a:r>
            </a:p>
          </p:txBody>
        </p:sp>
        <p:sp>
          <p:nvSpPr>
            <p:cNvPr id="63" name="TextBox 62"/>
            <p:cNvSpPr txBox="1"/>
            <p:nvPr/>
          </p:nvSpPr>
          <p:spPr>
            <a:xfrm>
              <a:off x="4216581" y="5375038"/>
              <a:ext cx="1339850"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Building on</a:t>
              </a:r>
            </a:p>
            <a:p>
              <a:pPr fontAlgn="base">
                <a:buClr>
                  <a:schemeClr val="tx2"/>
                </a:buClr>
              </a:pPr>
              <a:r>
                <a:rPr lang="en-US" sz="1200" b="1" dirty="0" smtClean="0">
                  <a:solidFill>
                    <a:srgbClr val="002060"/>
                  </a:solidFill>
                  <a:latin typeface="+mj-lt"/>
                </a:rPr>
                <a:t>Multiple Platform</a:t>
              </a:r>
            </a:p>
            <a:p>
              <a:pPr fontAlgn="base">
                <a:buClr>
                  <a:schemeClr val="tx2"/>
                </a:buClr>
              </a:pPr>
              <a:r>
                <a:rPr lang="en-US" sz="1200" b="1" dirty="0" smtClean="0">
                  <a:solidFill>
                    <a:srgbClr val="002060"/>
                  </a:solidFill>
                  <a:latin typeface="+mj-lt"/>
                </a:rPr>
                <a:t>(R, Python, AWS)</a:t>
              </a:r>
            </a:p>
          </p:txBody>
        </p:sp>
        <p:sp>
          <p:nvSpPr>
            <p:cNvPr id="64" name="TextBox 63"/>
            <p:cNvSpPr txBox="1"/>
            <p:nvPr/>
          </p:nvSpPr>
          <p:spPr>
            <a:xfrm>
              <a:off x="5492227"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Comparison</a:t>
              </a:r>
            </a:p>
          </p:txBody>
        </p:sp>
        <p:cxnSp>
          <p:nvCxnSpPr>
            <p:cNvPr id="72" name="Straight Arrow Connector 71"/>
            <p:cNvCxnSpPr>
              <a:endCxn id="59" idx="1"/>
            </p:cNvCxnSpPr>
            <p:nvPr/>
          </p:nvCxnSpPr>
          <p:spPr>
            <a:xfrm>
              <a:off x="4157473" y="5134127"/>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5307498" y="5143130"/>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rot="1107602">
              <a:off x="5233789" y="3924847"/>
              <a:ext cx="123209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b="1" dirty="0" smtClean="0">
                  <a:solidFill>
                    <a:srgbClr val="002060"/>
                  </a:solidFill>
                  <a:latin typeface="+mj-lt"/>
                </a:rPr>
                <a:t>Engine  </a:t>
              </a:r>
            </a:p>
          </p:txBody>
        </p:sp>
      </p:grpSp>
      <p:grpSp>
        <p:nvGrpSpPr>
          <p:cNvPr id="30" name="Group 29"/>
          <p:cNvGrpSpPr/>
          <p:nvPr/>
        </p:nvGrpSpPr>
        <p:grpSpPr>
          <a:xfrm>
            <a:off x="2037806" y="793769"/>
            <a:ext cx="797892" cy="4359398"/>
            <a:chOff x="2037806" y="793769"/>
            <a:chExt cx="797892" cy="4359398"/>
          </a:xfrm>
        </p:grpSpPr>
        <p:cxnSp>
          <p:nvCxnSpPr>
            <p:cNvPr id="77" name="Straight Connector 76"/>
            <p:cNvCxnSpPr/>
            <p:nvPr/>
          </p:nvCxnSpPr>
          <p:spPr>
            <a:xfrm>
              <a:off x="2037806" y="793769"/>
              <a:ext cx="26125" cy="435939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2072760" y="5135698"/>
              <a:ext cx="762938" cy="74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81" name="Straight Arrow Connector 80"/>
          <p:cNvCxnSpPr/>
          <p:nvPr/>
        </p:nvCxnSpPr>
        <p:spPr>
          <a:xfrm>
            <a:off x="6861519" y="5222582"/>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8" name="Group 47"/>
          <p:cNvGrpSpPr/>
          <p:nvPr/>
        </p:nvGrpSpPr>
        <p:grpSpPr>
          <a:xfrm>
            <a:off x="7838575" y="3728084"/>
            <a:ext cx="4244567" cy="2598802"/>
            <a:chOff x="7838575" y="3728084"/>
            <a:chExt cx="4244567" cy="2598802"/>
          </a:xfrm>
        </p:grpSpPr>
        <p:pic>
          <p:nvPicPr>
            <p:cNvPr id="80" name="Picture 79"/>
            <p:cNvPicPr>
              <a:picLocks noChangeAspect="1"/>
            </p:cNvPicPr>
            <p:nvPr/>
          </p:nvPicPr>
          <p:blipFill>
            <a:blip r:embed="rId12"/>
            <a:stretch>
              <a:fillRect/>
            </a:stretch>
          </p:blipFill>
          <p:spPr>
            <a:xfrm>
              <a:off x="7838575" y="3728084"/>
              <a:ext cx="2832863" cy="2158196"/>
            </a:xfrm>
            <a:prstGeom prst="rect">
              <a:avLst/>
            </a:prstGeom>
          </p:spPr>
        </p:pic>
        <p:sp>
          <p:nvSpPr>
            <p:cNvPr id="83" name="TextBox 82"/>
            <p:cNvSpPr txBox="1"/>
            <p:nvPr/>
          </p:nvSpPr>
          <p:spPr>
            <a:xfrm>
              <a:off x="7861957" y="5957554"/>
              <a:ext cx="2901859"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Smart Visualization </a:t>
              </a:r>
            </a:p>
          </p:txBody>
        </p:sp>
        <p:sp>
          <p:nvSpPr>
            <p:cNvPr id="85" name="TextBox 84"/>
            <p:cNvSpPr txBox="1"/>
            <p:nvPr/>
          </p:nvSpPr>
          <p:spPr>
            <a:xfrm>
              <a:off x="10709401" y="4156929"/>
              <a:ext cx="1373741"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Recommended</a:t>
              </a:r>
            </a:p>
            <a:p>
              <a:pPr fontAlgn="base">
                <a:buClr>
                  <a:schemeClr val="tx2"/>
                </a:buClr>
              </a:pPr>
              <a:r>
                <a:rPr lang="en-US" sz="1200" b="1" dirty="0" smtClean="0">
                  <a:latin typeface="+mj-lt"/>
                </a:rPr>
                <a:t>Key Risks drivers / Key Metrics</a:t>
              </a:r>
            </a:p>
          </p:txBody>
        </p:sp>
      </p:grpSp>
      <p:cxnSp>
        <p:nvCxnSpPr>
          <p:cNvPr id="87" name="Straight Arrow Connector 86"/>
          <p:cNvCxnSpPr/>
          <p:nvPr/>
        </p:nvCxnSpPr>
        <p:spPr>
          <a:xfrm>
            <a:off x="2988359" y="1465173"/>
            <a:ext cx="0" cy="30937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5156748" y="3059224"/>
            <a:ext cx="13121" cy="91852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8" idx="0"/>
          </p:cNvCxnSpPr>
          <p:nvPr/>
        </p:nvCxnSpPr>
        <p:spPr>
          <a:xfrm flipH="1">
            <a:off x="4040947" y="2228908"/>
            <a:ext cx="13019" cy="15747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13"/>
          <a:stretch>
            <a:fillRect/>
          </a:stretch>
        </p:blipFill>
        <p:spPr>
          <a:xfrm>
            <a:off x="10041922" y="407422"/>
            <a:ext cx="831310" cy="220555"/>
          </a:xfrm>
          <a:prstGeom prst="rect">
            <a:avLst/>
          </a:prstGeom>
        </p:spPr>
      </p:pic>
      <p:pic>
        <p:nvPicPr>
          <p:cNvPr id="3" name="Picture 2"/>
          <p:cNvPicPr>
            <a:picLocks noChangeAspect="1"/>
          </p:cNvPicPr>
          <p:nvPr/>
        </p:nvPicPr>
        <p:blipFill>
          <a:blip r:embed="rId14"/>
          <a:stretch>
            <a:fillRect/>
          </a:stretch>
        </p:blipFill>
        <p:spPr>
          <a:xfrm>
            <a:off x="10921863" y="306424"/>
            <a:ext cx="750597" cy="304725"/>
          </a:xfrm>
          <a:prstGeom prst="rect">
            <a:avLst/>
          </a:prstGeom>
        </p:spPr>
      </p:pic>
      <p:sp>
        <p:nvSpPr>
          <p:cNvPr id="65" name="TextBox 64"/>
          <p:cNvSpPr txBox="1"/>
          <p:nvPr/>
        </p:nvSpPr>
        <p:spPr>
          <a:xfrm rot="2209398">
            <a:off x="3400281" y="901369"/>
            <a:ext cx="922415"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Customer Experience</a:t>
            </a:r>
          </a:p>
        </p:txBody>
      </p:sp>
      <p:sp>
        <p:nvSpPr>
          <p:cNvPr id="66" name="TextBox 65"/>
          <p:cNvSpPr txBox="1"/>
          <p:nvPr/>
        </p:nvSpPr>
        <p:spPr>
          <a:xfrm rot="2066545">
            <a:off x="4314590" y="1448516"/>
            <a:ext cx="589967"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Supply Chain</a:t>
            </a:r>
          </a:p>
        </p:txBody>
      </p:sp>
      <p:sp>
        <p:nvSpPr>
          <p:cNvPr id="67" name="TextBox 66"/>
          <p:cNvSpPr txBox="1"/>
          <p:nvPr/>
        </p:nvSpPr>
        <p:spPr>
          <a:xfrm rot="2108210">
            <a:off x="4904881" y="1970942"/>
            <a:ext cx="8386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Finance &amp; Accounting</a:t>
            </a:r>
          </a:p>
        </p:txBody>
      </p:sp>
      <p:sp>
        <p:nvSpPr>
          <p:cNvPr id="68" name="TextBox 67"/>
          <p:cNvSpPr txBox="1"/>
          <p:nvPr/>
        </p:nvSpPr>
        <p:spPr>
          <a:xfrm rot="2108210">
            <a:off x="5730374" y="2587118"/>
            <a:ext cx="91371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Industry Analytics</a:t>
            </a:r>
          </a:p>
        </p:txBody>
      </p:sp>
      <p:cxnSp>
        <p:nvCxnSpPr>
          <p:cNvPr id="71" name="Straight Arrow Connector 70"/>
          <p:cNvCxnSpPr/>
          <p:nvPr/>
        </p:nvCxnSpPr>
        <p:spPr>
          <a:xfrm>
            <a:off x="10709401" y="5220296"/>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a:off x="11586091" y="5239867"/>
            <a:ext cx="0" cy="151486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9" name="Group 48"/>
          <p:cNvGrpSpPr/>
          <p:nvPr/>
        </p:nvGrpSpPr>
        <p:grpSpPr>
          <a:xfrm>
            <a:off x="6329493" y="6471291"/>
            <a:ext cx="5256599" cy="274118"/>
            <a:chOff x="6329493" y="6471291"/>
            <a:chExt cx="5256599" cy="274118"/>
          </a:xfrm>
        </p:grpSpPr>
        <p:cxnSp>
          <p:nvCxnSpPr>
            <p:cNvPr id="76" name="Straight Arrow Connector 75"/>
            <p:cNvCxnSpPr/>
            <p:nvPr/>
          </p:nvCxnSpPr>
          <p:spPr>
            <a:xfrm flipH="1" flipV="1">
              <a:off x="6329493" y="6716499"/>
              <a:ext cx="5256599" cy="289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87784" y="6471291"/>
              <a:ext cx="3183654" cy="18288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Model Automation – Self Learning</a:t>
              </a:r>
            </a:p>
          </p:txBody>
        </p:sp>
      </p:grpSp>
      <p:cxnSp>
        <p:nvCxnSpPr>
          <p:cNvPr id="82" name="Straight Arrow Connector 81"/>
          <p:cNvCxnSpPr/>
          <p:nvPr/>
        </p:nvCxnSpPr>
        <p:spPr>
          <a:xfrm flipH="1" flipV="1">
            <a:off x="6357349" y="6086520"/>
            <a:ext cx="13122" cy="60555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rot="2108210">
            <a:off x="5832862" y="2081468"/>
            <a:ext cx="94181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Health &amp; Life Sciences</a:t>
            </a:r>
          </a:p>
        </p:txBody>
      </p:sp>
      <p:sp>
        <p:nvSpPr>
          <p:cNvPr id="98" name="TextBox 97"/>
          <p:cNvSpPr txBox="1"/>
          <p:nvPr/>
        </p:nvSpPr>
        <p:spPr>
          <a:xfrm rot="2108210">
            <a:off x="5310037" y="1659005"/>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BFSI</a:t>
            </a:r>
          </a:p>
        </p:txBody>
      </p:sp>
      <p:sp>
        <p:nvSpPr>
          <p:cNvPr id="99" name="TextBox 98"/>
          <p:cNvSpPr txBox="1"/>
          <p:nvPr/>
        </p:nvSpPr>
        <p:spPr>
          <a:xfrm rot="2108210">
            <a:off x="4705759" y="1248364"/>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Retail</a:t>
            </a:r>
          </a:p>
        </p:txBody>
      </p:sp>
      <p:sp>
        <p:nvSpPr>
          <p:cNvPr id="102" name="TextBox 101"/>
          <p:cNvSpPr txBox="1"/>
          <p:nvPr/>
        </p:nvSpPr>
        <p:spPr>
          <a:xfrm rot="2108210">
            <a:off x="3850625" y="728461"/>
            <a:ext cx="660499" cy="18895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Telecom</a:t>
            </a:r>
          </a:p>
        </p:txBody>
      </p:sp>
      <p:cxnSp>
        <p:nvCxnSpPr>
          <p:cNvPr id="10" name="Straight Connector 9"/>
          <p:cNvCxnSpPr/>
          <p:nvPr/>
        </p:nvCxnSpPr>
        <p:spPr>
          <a:xfrm>
            <a:off x="3028597" y="199170"/>
            <a:ext cx="3655904" cy="2628085"/>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2108210">
            <a:off x="2818496" y="437180"/>
            <a:ext cx="8354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solidFill>
                  <a:srgbClr val="002060"/>
                </a:solidFill>
                <a:latin typeface="+mj-lt"/>
              </a:rPr>
              <a:t>Service Desk</a:t>
            </a:r>
          </a:p>
        </p:txBody>
      </p:sp>
      <p:grpSp>
        <p:nvGrpSpPr>
          <p:cNvPr id="47" name="Group 46"/>
          <p:cNvGrpSpPr/>
          <p:nvPr/>
        </p:nvGrpSpPr>
        <p:grpSpPr>
          <a:xfrm>
            <a:off x="6769216" y="85065"/>
            <a:ext cx="4940276" cy="4362638"/>
            <a:chOff x="6591740" y="55523"/>
            <a:chExt cx="4940276" cy="4362638"/>
          </a:xfrm>
        </p:grpSpPr>
        <p:pic>
          <p:nvPicPr>
            <p:cNvPr id="55" name="Picture 54"/>
            <p:cNvPicPr>
              <a:picLocks noChangeAspect="1"/>
            </p:cNvPicPr>
            <p:nvPr/>
          </p:nvPicPr>
          <p:blipFill>
            <a:blip r:embed="rId15"/>
            <a:stretch>
              <a:fillRect/>
            </a:stretch>
          </p:blipFill>
          <p:spPr>
            <a:xfrm>
              <a:off x="8554220" y="1148305"/>
              <a:ext cx="2155181" cy="1862934"/>
            </a:xfrm>
            <a:prstGeom prst="rect">
              <a:avLst/>
            </a:prstGeom>
          </p:spPr>
        </p:pic>
        <p:sp>
          <p:nvSpPr>
            <p:cNvPr id="56" name="TextBox 55"/>
            <p:cNvSpPr txBox="1"/>
            <p:nvPr/>
          </p:nvSpPr>
          <p:spPr>
            <a:xfrm>
              <a:off x="9102250" y="55523"/>
              <a:ext cx="2429766" cy="110799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Data Ingestion from:</a:t>
              </a:r>
            </a:p>
            <a:p>
              <a:pPr fontAlgn="base">
                <a:buClr>
                  <a:schemeClr val="tx2"/>
                </a:buClr>
              </a:pPr>
              <a:endParaRPr lang="en-US" sz="1200" b="1" dirty="0" smtClean="0">
                <a:latin typeface="+mj-lt"/>
              </a:endParaRPr>
            </a:p>
            <a:p>
              <a:pPr marL="171450" indent="-171450" fontAlgn="base">
                <a:buClr>
                  <a:schemeClr val="tx2"/>
                </a:buClr>
                <a:buFont typeface="Arial" panose="020B0604020202020204" pitchFamily="34" charset="0"/>
                <a:buChar char="•"/>
              </a:pPr>
              <a:r>
                <a:rPr lang="en-US" sz="1200" dirty="0" smtClean="0">
                  <a:latin typeface="+mj-lt"/>
                </a:rPr>
                <a:t>RDBMS </a:t>
              </a:r>
            </a:p>
            <a:p>
              <a:pPr marL="171450" indent="-171450" fontAlgn="base">
                <a:buClr>
                  <a:schemeClr val="tx2"/>
                </a:buClr>
                <a:buFont typeface="Arial" panose="020B0604020202020204" pitchFamily="34" charset="0"/>
                <a:buChar char="•"/>
              </a:pPr>
              <a:r>
                <a:rPr lang="en-US" sz="1200" dirty="0" smtClean="0">
                  <a:latin typeface="+mj-lt"/>
                </a:rPr>
                <a:t>Big Data Sources (Cloudera)</a:t>
              </a:r>
            </a:p>
            <a:p>
              <a:pPr marL="171450" indent="-171450" fontAlgn="base">
                <a:buClr>
                  <a:schemeClr val="tx2"/>
                </a:buClr>
                <a:buFont typeface="Arial" panose="020B0604020202020204" pitchFamily="34" charset="0"/>
                <a:buChar char="•"/>
              </a:pPr>
              <a:r>
                <a:rPr lang="en-US" sz="1200" dirty="0" smtClean="0">
                  <a:latin typeface="+mj-lt"/>
                </a:rPr>
                <a:t>MongoDB</a:t>
              </a:r>
            </a:p>
            <a:p>
              <a:pPr marL="171450" indent="-171450" fontAlgn="base">
                <a:buClr>
                  <a:schemeClr val="tx2"/>
                </a:buClr>
                <a:buFont typeface="Arial" panose="020B0604020202020204" pitchFamily="34" charset="0"/>
                <a:buChar char="•"/>
              </a:pPr>
              <a:r>
                <a:rPr lang="en-US" sz="1200" dirty="0" smtClean="0">
                  <a:latin typeface="+mj-lt"/>
                </a:rPr>
                <a:t>CSV Files / Flat Files</a:t>
              </a:r>
            </a:p>
          </p:txBody>
        </p:sp>
        <p:cxnSp>
          <p:nvCxnSpPr>
            <p:cNvPr id="70" name="Straight Arrow Connector 69"/>
            <p:cNvCxnSpPr/>
            <p:nvPr/>
          </p:nvCxnSpPr>
          <p:spPr>
            <a:xfrm flipH="1">
              <a:off x="6591740" y="2773692"/>
              <a:ext cx="2320444" cy="1644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6631203" y="1287436"/>
            <a:ext cx="2801279" cy="1126185"/>
            <a:chOff x="6631203" y="1287436"/>
            <a:chExt cx="2801279" cy="1126185"/>
          </a:xfrm>
        </p:grpSpPr>
        <p:cxnSp>
          <p:nvCxnSpPr>
            <p:cNvPr id="84" name="Straight Arrow Connector 83"/>
            <p:cNvCxnSpPr/>
            <p:nvPr/>
          </p:nvCxnSpPr>
          <p:spPr>
            <a:xfrm flipV="1">
              <a:off x="6631203" y="1904714"/>
              <a:ext cx="1119704" cy="706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723505" y="1962758"/>
              <a:ext cx="895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700" dirty="0" smtClean="0">
                  <a:latin typeface="+mj-lt"/>
                </a:rPr>
                <a:t>Interact Over Web, Desktop, Smartphone</a:t>
              </a:r>
            </a:p>
          </p:txBody>
        </p:sp>
        <p:pic>
          <p:nvPicPr>
            <p:cNvPr id="9" name="Picture 8"/>
            <p:cNvPicPr>
              <a:picLocks noChangeAspect="1"/>
            </p:cNvPicPr>
            <p:nvPr/>
          </p:nvPicPr>
          <p:blipFill>
            <a:blip r:embed="rId16"/>
            <a:stretch>
              <a:fillRect/>
            </a:stretch>
          </p:blipFill>
          <p:spPr>
            <a:xfrm>
              <a:off x="7875967" y="1525667"/>
              <a:ext cx="764583" cy="839518"/>
            </a:xfrm>
            <a:prstGeom prst="rect">
              <a:avLst/>
            </a:prstGeom>
          </p:spPr>
        </p:pic>
        <p:pic>
          <p:nvPicPr>
            <p:cNvPr id="11" name="Picture 10"/>
            <p:cNvPicPr>
              <a:picLocks noChangeAspect="1"/>
            </p:cNvPicPr>
            <p:nvPr/>
          </p:nvPicPr>
          <p:blipFill>
            <a:blip r:embed="rId17"/>
            <a:stretch>
              <a:fillRect/>
            </a:stretch>
          </p:blipFill>
          <p:spPr>
            <a:xfrm>
              <a:off x="7526328" y="1287436"/>
              <a:ext cx="1635456" cy="180622"/>
            </a:xfrm>
            <a:prstGeom prst="rect">
              <a:avLst/>
            </a:prstGeom>
          </p:spPr>
        </p:pic>
        <p:cxnSp>
          <p:nvCxnSpPr>
            <p:cNvPr id="86" name="Straight Arrow Connector 85"/>
            <p:cNvCxnSpPr/>
            <p:nvPr/>
          </p:nvCxnSpPr>
          <p:spPr>
            <a:xfrm>
              <a:off x="8603666" y="2136710"/>
              <a:ext cx="828816" cy="27691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88"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                                How RE works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835684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14" presetClass="entr" presetSubtype="1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childTnLst>
                          </p:cTn>
                        </p:par>
                        <p:par>
                          <p:cTn id="49" fill="hold">
                            <p:stCondLst>
                              <p:cond delay="4500"/>
                            </p:stCondLst>
                            <p:childTnLst>
                              <p:par>
                                <p:cTn id="50" presetID="14" presetClass="entr" presetSubtype="1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par>
                          <p:cTn id="53" fill="hold">
                            <p:stCondLst>
                              <p:cond delay="5000"/>
                            </p:stCondLst>
                            <p:childTnLst>
                              <p:par>
                                <p:cTn id="54" presetID="14" presetClass="entr" presetSubtype="10"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500"/>
                                        <p:tgtEl>
                                          <p:spTgt spid="28"/>
                                        </p:tgtEl>
                                      </p:cBhvr>
                                    </p:animEffect>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1000"/>
                                        <p:tgtEl>
                                          <p:spTgt spid="97"/>
                                        </p:tgtEl>
                                      </p:cBhvr>
                                    </p:animEffect>
                                    <p:anim calcmode="lin" valueType="num">
                                      <p:cBhvr>
                                        <p:cTn id="61" dur="1000" fill="hold"/>
                                        <p:tgtEl>
                                          <p:spTgt spid="97"/>
                                        </p:tgtEl>
                                        <p:attrNameLst>
                                          <p:attrName>ppt_x</p:attrName>
                                        </p:attrNameLst>
                                      </p:cBhvr>
                                      <p:tavLst>
                                        <p:tav tm="0">
                                          <p:val>
                                            <p:strVal val="#ppt_x"/>
                                          </p:val>
                                        </p:tav>
                                        <p:tav tm="100000">
                                          <p:val>
                                            <p:strVal val="#ppt_x"/>
                                          </p:val>
                                        </p:tav>
                                      </p:tavLst>
                                    </p:anim>
                                    <p:anim calcmode="lin" valueType="num">
                                      <p:cBhvr>
                                        <p:cTn id="62" dur="1000" fill="hold"/>
                                        <p:tgtEl>
                                          <p:spTgt spid="97"/>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42" presetClass="entr" presetSubtype="0" fill="hold" grpId="0" nodeType="after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1000"/>
                                        <p:tgtEl>
                                          <p:spTgt spid="98"/>
                                        </p:tgtEl>
                                      </p:cBhvr>
                                    </p:animEffect>
                                    <p:anim calcmode="lin" valueType="num">
                                      <p:cBhvr>
                                        <p:cTn id="67" dur="1000" fill="hold"/>
                                        <p:tgtEl>
                                          <p:spTgt spid="98"/>
                                        </p:tgtEl>
                                        <p:attrNameLst>
                                          <p:attrName>ppt_x</p:attrName>
                                        </p:attrNameLst>
                                      </p:cBhvr>
                                      <p:tavLst>
                                        <p:tav tm="0">
                                          <p:val>
                                            <p:strVal val="#ppt_x"/>
                                          </p:val>
                                        </p:tav>
                                        <p:tav tm="100000">
                                          <p:val>
                                            <p:strVal val="#ppt_x"/>
                                          </p:val>
                                        </p:tav>
                                      </p:tavLst>
                                    </p:anim>
                                    <p:anim calcmode="lin" valueType="num">
                                      <p:cBhvr>
                                        <p:cTn id="68" dur="1000" fill="hold"/>
                                        <p:tgtEl>
                                          <p:spTgt spid="98"/>
                                        </p:tgtEl>
                                        <p:attrNameLst>
                                          <p:attrName>ppt_y</p:attrName>
                                        </p:attrNameLst>
                                      </p:cBhvr>
                                      <p:tavLst>
                                        <p:tav tm="0">
                                          <p:val>
                                            <p:strVal val="#ppt_y+.1"/>
                                          </p:val>
                                        </p:tav>
                                        <p:tav tm="100000">
                                          <p:val>
                                            <p:strVal val="#ppt_y"/>
                                          </p:val>
                                        </p:tav>
                                      </p:tavLst>
                                    </p:anim>
                                  </p:childTnLst>
                                </p:cTn>
                              </p:par>
                            </p:childTnLst>
                          </p:cTn>
                        </p:par>
                        <p:par>
                          <p:cTn id="69" fill="hold">
                            <p:stCondLst>
                              <p:cond delay="7500"/>
                            </p:stCondLst>
                            <p:childTnLst>
                              <p:par>
                                <p:cTn id="70" presetID="42" presetClass="entr" presetSubtype="0" fill="hold" grpId="0" nodeType="after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1000"/>
                                        <p:tgtEl>
                                          <p:spTgt spid="99"/>
                                        </p:tgtEl>
                                      </p:cBhvr>
                                    </p:animEffect>
                                    <p:anim calcmode="lin" valueType="num">
                                      <p:cBhvr>
                                        <p:cTn id="73" dur="1000" fill="hold"/>
                                        <p:tgtEl>
                                          <p:spTgt spid="99"/>
                                        </p:tgtEl>
                                        <p:attrNameLst>
                                          <p:attrName>ppt_x</p:attrName>
                                        </p:attrNameLst>
                                      </p:cBhvr>
                                      <p:tavLst>
                                        <p:tav tm="0">
                                          <p:val>
                                            <p:strVal val="#ppt_x"/>
                                          </p:val>
                                        </p:tav>
                                        <p:tav tm="100000">
                                          <p:val>
                                            <p:strVal val="#ppt_x"/>
                                          </p:val>
                                        </p:tav>
                                      </p:tavLst>
                                    </p:anim>
                                    <p:anim calcmode="lin" valueType="num">
                                      <p:cBhvr>
                                        <p:cTn id="74" dur="1000" fill="hold"/>
                                        <p:tgtEl>
                                          <p:spTgt spid="99"/>
                                        </p:tgtEl>
                                        <p:attrNameLst>
                                          <p:attrName>ppt_y</p:attrName>
                                        </p:attrNameLst>
                                      </p:cBhvr>
                                      <p:tavLst>
                                        <p:tav tm="0">
                                          <p:val>
                                            <p:strVal val="#ppt_y+.1"/>
                                          </p:val>
                                        </p:tav>
                                        <p:tav tm="100000">
                                          <p:val>
                                            <p:strVal val="#ppt_y"/>
                                          </p:val>
                                        </p:tav>
                                      </p:tavLst>
                                    </p:anim>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1000"/>
                                        <p:tgtEl>
                                          <p:spTgt spid="102"/>
                                        </p:tgtEl>
                                      </p:cBhvr>
                                    </p:animEffect>
                                    <p:anim calcmode="lin" valueType="num">
                                      <p:cBhvr>
                                        <p:cTn id="79" dur="1000" fill="hold"/>
                                        <p:tgtEl>
                                          <p:spTgt spid="102"/>
                                        </p:tgtEl>
                                        <p:attrNameLst>
                                          <p:attrName>ppt_x</p:attrName>
                                        </p:attrNameLst>
                                      </p:cBhvr>
                                      <p:tavLst>
                                        <p:tav tm="0">
                                          <p:val>
                                            <p:strVal val="#ppt_x"/>
                                          </p:val>
                                        </p:tav>
                                        <p:tav tm="100000">
                                          <p:val>
                                            <p:strVal val="#ppt_x"/>
                                          </p:val>
                                        </p:tav>
                                      </p:tavLst>
                                    </p:anim>
                                    <p:anim calcmode="lin" valueType="num">
                                      <p:cBhvr>
                                        <p:cTn id="80" dur="1000" fill="hold"/>
                                        <p:tgtEl>
                                          <p:spTgt spid="102"/>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p:cTn id="89" dur="500" fill="hold"/>
                                        <p:tgtEl>
                                          <p:spTgt spid="68"/>
                                        </p:tgtEl>
                                        <p:attrNameLst>
                                          <p:attrName>ppt_w</p:attrName>
                                        </p:attrNameLst>
                                      </p:cBhvr>
                                      <p:tavLst>
                                        <p:tav tm="0">
                                          <p:val>
                                            <p:fltVal val="0"/>
                                          </p:val>
                                        </p:tav>
                                        <p:tav tm="100000">
                                          <p:val>
                                            <p:strVal val="#ppt_w"/>
                                          </p:val>
                                        </p:tav>
                                      </p:tavLst>
                                    </p:anim>
                                    <p:anim calcmode="lin" valueType="num">
                                      <p:cBhvr>
                                        <p:cTn id="90" dur="500" fill="hold"/>
                                        <p:tgtEl>
                                          <p:spTgt spid="68"/>
                                        </p:tgtEl>
                                        <p:attrNameLst>
                                          <p:attrName>ppt_h</p:attrName>
                                        </p:attrNameLst>
                                      </p:cBhvr>
                                      <p:tavLst>
                                        <p:tav tm="0">
                                          <p:val>
                                            <p:fltVal val="0"/>
                                          </p:val>
                                        </p:tav>
                                        <p:tav tm="100000">
                                          <p:val>
                                            <p:strVal val="#ppt_h"/>
                                          </p:val>
                                        </p:tav>
                                      </p:tavLst>
                                    </p:anim>
                                    <p:animEffect transition="in" filter="fade">
                                      <p:cBhvr>
                                        <p:cTn id="91" dur="500"/>
                                        <p:tgtEl>
                                          <p:spTgt spid="68"/>
                                        </p:tgtEl>
                                      </p:cBhvr>
                                    </p:animEffect>
                                  </p:childTnLst>
                                </p:cTn>
                              </p:par>
                            </p:childTnLst>
                          </p:cTn>
                        </p:par>
                        <p:par>
                          <p:cTn id="92" fill="hold">
                            <p:stCondLst>
                              <p:cond delay="500"/>
                            </p:stCondLst>
                            <p:childTnLst>
                              <p:par>
                                <p:cTn id="93" presetID="53" presetClass="entr" presetSubtype="16" fill="hold" grpId="0" nodeType="after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p:cTn id="95" dur="500" fill="hold"/>
                                        <p:tgtEl>
                                          <p:spTgt spid="67"/>
                                        </p:tgtEl>
                                        <p:attrNameLst>
                                          <p:attrName>ppt_w</p:attrName>
                                        </p:attrNameLst>
                                      </p:cBhvr>
                                      <p:tavLst>
                                        <p:tav tm="0">
                                          <p:val>
                                            <p:fltVal val="0"/>
                                          </p:val>
                                        </p:tav>
                                        <p:tav tm="100000">
                                          <p:val>
                                            <p:strVal val="#ppt_w"/>
                                          </p:val>
                                        </p:tav>
                                      </p:tavLst>
                                    </p:anim>
                                    <p:anim calcmode="lin" valueType="num">
                                      <p:cBhvr>
                                        <p:cTn id="96" dur="500" fill="hold"/>
                                        <p:tgtEl>
                                          <p:spTgt spid="67"/>
                                        </p:tgtEl>
                                        <p:attrNameLst>
                                          <p:attrName>ppt_h</p:attrName>
                                        </p:attrNameLst>
                                      </p:cBhvr>
                                      <p:tavLst>
                                        <p:tav tm="0">
                                          <p:val>
                                            <p:fltVal val="0"/>
                                          </p:val>
                                        </p:tav>
                                        <p:tav tm="100000">
                                          <p:val>
                                            <p:strVal val="#ppt_h"/>
                                          </p:val>
                                        </p:tav>
                                      </p:tavLst>
                                    </p:anim>
                                    <p:animEffect transition="in" filter="fade">
                                      <p:cBhvr>
                                        <p:cTn id="97" dur="500"/>
                                        <p:tgtEl>
                                          <p:spTgt spid="67"/>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66">
                                            <p:txEl>
                                              <p:pRg st="0" end="0"/>
                                            </p:txEl>
                                          </p:spTgt>
                                        </p:tgtEl>
                                        <p:attrNameLst>
                                          <p:attrName>style.visibility</p:attrName>
                                        </p:attrNameLst>
                                      </p:cBhvr>
                                      <p:to>
                                        <p:strVal val="visible"/>
                                      </p:to>
                                    </p:set>
                                    <p:anim calcmode="lin" valueType="num">
                                      <p:cBhvr>
                                        <p:cTn id="101"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2"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3" dur="500"/>
                                        <p:tgtEl>
                                          <p:spTgt spid="66">
                                            <p:txEl>
                                              <p:pRg st="0" end="0"/>
                                            </p:txEl>
                                          </p:spTgt>
                                        </p:tgtEl>
                                      </p:cBhvr>
                                    </p:animEffect>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p:cTn id="107" dur="500" fill="hold"/>
                                        <p:tgtEl>
                                          <p:spTgt spid="65"/>
                                        </p:tgtEl>
                                        <p:attrNameLst>
                                          <p:attrName>ppt_w</p:attrName>
                                        </p:attrNameLst>
                                      </p:cBhvr>
                                      <p:tavLst>
                                        <p:tav tm="0">
                                          <p:val>
                                            <p:fltVal val="0"/>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animEffect transition="in" filter="fade">
                                      <p:cBhvr>
                                        <p:cTn id="109" dur="500"/>
                                        <p:tgtEl>
                                          <p:spTgt spid="65"/>
                                        </p:tgtEl>
                                      </p:cBhvr>
                                    </p:animEffect>
                                  </p:childTnLst>
                                </p:cTn>
                              </p:par>
                            </p:childTnLst>
                          </p:cTn>
                        </p:par>
                        <p:par>
                          <p:cTn id="110" fill="hold">
                            <p:stCondLst>
                              <p:cond delay="2000"/>
                            </p:stCondLst>
                            <p:childTnLst>
                              <p:par>
                                <p:cTn id="111" presetID="53" presetClass="entr" presetSubtype="16" fill="hold" grpId="0" nodeType="afterEffect">
                                  <p:stCondLst>
                                    <p:cond delay="0"/>
                                  </p:stCondLst>
                                  <p:childTnLst>
                                    <p:set>
                                      <p:cBhvr>
                                        <p:cTn id="112" dur="1" fill="hold">
                                          <p:stCondLst>
                                            <p:cond delay="0"/>
                                          </p:stCondLst>
                                        </p:cTn>
                                        <p:tgtEl>
                                          <p:spTgt spid="103"/>
                                        </p:tgtEl>
                                        <p:attrNameLst>
                                          <p:attrName>style.visibility</p:attrName>
                                        </p:attrNameLst>
                                      </p:cBhvr>
                                      <p:to>
                                        <p:strVal val="visible"/>
                                      </p:to>
                                    </p:set>
                                    <p:anim calcmode="lin" valueType="num">
                                      <p:cBhvr>
                                        <p:cTn id="113" dur="500" fill="hold"/>
                                        <p:tgtEl>
                                          <p:spTgt spid="103"/>
                                        </p:tgtEl>
                                        <p:attrNameLst>
                                          <p:attrName>ppt_w</p:attrName>
                                        </p:attrNameLst>
                                      </p:cBhvr>
                                      <p:tavLst>
                                        <p:tav tm="0">
                                          <p:val>
                                            <p:fltVal val="0"/>
                                          </p:val>
                                        </p:tav>
                                        <p:tav tm="100000">
                                          <p:val>
                                            <p:strVal val="#ppt_w"/>
                                          </p:val>
                                        </p:tav>
                                      </p:tavLst>
                                    </p:anim>
                                    <p:anim calcmode="lin" valueType="num">
                                      <p:cBhvr>
                                        <p:cTn id="114" dur="500" fill="hold"/>
                                        <p:tgtEl>
                                          <p:spTgt spid="103"/>
                                        </p:tgtEl>
                                        <p:attrNameLst>
                                          <p:attrName>ppt_h</p:attrName>
                                        </p:attrNameLst>
                                      </p:cBhvr>
                                      <p:tavLst>
                                        <p:tav tm="0">
                                          <p:val>
                                            <p:fltVal val="0"/>
                                          </p:val>
                                        </p:tav>
                                        <p:tav tm="100000">
                                          <p:val>
                                            <p:strVal val="#ppt_h"/>
                                          </p:val>
                                        </p:tav>
                                      </p:tavLst>
                                    </p:anim>
                                    <p:animEffect transition="in" filter="fade">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1000"/>
                                        <p:tgtEl>
                                          <p:spTgt spid="38"/>
                                        </p:tgtEl>
                                      </p:cBhvr>
                                    </p:animEffect>
                                    <p:anim calcmode="lin" valueType="num">
                                      <p:cBhvr>
                                        <p:cTn id="121" dur="1000" fill="hold"/>
                                        <p:tgtEl>
                                          <p:spTgt spid="38"/>
                                        </p:tgtEl>
                                        <p:attrNameLst>
                                          <p:attrName>ppt_x</p:attrName>
                                        </p:attrNameLst>
                                      </p:cBhvr>
                                      <p:tavLst>
                                        <p:tav tm="0">
                                          <p:val>
                                            <p:strVal val="#ppt_x"/>
                                          </p:val>
                                        </p:tav>
                                        <p:tav tm="100000">
                                          <p:val>
                                            <p:strVal val="#ppt_x"/>
                                          </p:val>
                                        </p:tav>
                                      </p:tavLst>
                                    </p:anim>
                                    <p:anim calcmode="lin" valueType="num">
                                      <p:cBhvr>
                                        <p:cTn id="122" dur="1000" fill="hold"/>
                                        <p:tgtEl>
                                          <p:spTgt spid="38"/>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par>
                          <p:cTn id="141" fill="hold">
                            <p:stCondLst>
                              <p:cond delay="4000"/>
                            </p:stCondLst>
                            <p:childTnLst>
                              <p:par>
                                <p:cTn id="142" presetID="16" presetClass="entr" presetSubtype="21" fill="hold" nodeType="afterEffect">
                                  <p:stCondLst>
                                    <p:cond delay="1000"/>
                                  </p:stCondLst>
                                  <p:childTnLst>
                                    <p:set>
                                      <p:cBhvr>
                                        <p:cTn id="143" dur="1" fill="hold">
                                          <p:stCondLst>
                                            <p:cond delay="0"/>
                                          </p:stCondLst>
                                        </p:cTn>
                                        <p:tgtEl>
                                          <p:spTgt spid="30"/>
                                        </p:tgtEl>
                                        <p:attrNameLst>
                                          <p:attrName>style.visibility</p:attrName>
                                        </p:attrNameLst>
                                      </p:cBhvr>
                                      <p:to>
                                        <p:strVal val="visible"/>
                                      </p:to>
                                    </p:set>
                                    <p:animEffect transition="in" filter="barn(inVertical)">
                                      <p:cBhvr>
                                        <p:cTn id="144" dur="2000"/>
                                        <p:tgtEl>
                                          <p:spTgt spid="30"/>
                                        </p:tgtEl>
                                      </p:cBhvr>
                                    </p:animEffect>
                                  </p:childTnLst>
                                </p:cTn>
                              </p:par>
                            </p:childTnLst>
                          </p:cTn>
                        </p:par>
                        <p:par>
                          <p:cTn id="145" fill="hold">
                            <p:stCondLst>
                              <p:cond delay="7000"/>
                            </p:stCondLst>
                            <p:childTnLst>
                              <p:par>
                                <p:cTn id="146" presetID="16" presetClass="entr" presetSubtype="21" fill="hold" nodeType="after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barn(inVertical)">
                                      <p:cBhvr>
                                        <p:cTn id="148" dur="1000"/>
                                        <p:tgtEl>
                                          <p:spTgt spid="87"/>
                                        </p:tgtEl>
                                      </p:cBhvr>
                                    </p:animEffect>
                                  </p:childTnLst>
                                </p:cTn>
                              </p:par>
                            </p:childTnLst>
                          </p:cTn>
                        </p:par>
                        <p:par>
                          <p:cTn id="149" fill="hold">
                            <p:stCondLst>
                              <p:cond delay="8000"/>
                            </p:stCondLst>
                            <p:childTnLst>
                              <p:par>
                                <p:cTn id="150" presetID="16" presetClass="entr" presetSubtype="21" fill="hold" nodeType="after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barn(inVertical)">
                                      <p:cBhvr>
                                        <p:cTn id="152" dur="1000"/>
                                        <p:tgtEl>
                                          <p:spTgt spid="91"/>
                                        </p:tgtEl>
                                      </p:cBhvr>
                                    </p:animEffect>
                                  </p:childTnLst>
                                </p:cTn>
                              </p:par>
                            </p:childTnLst>
                          </p:cTn>
                        </p:par>
                        <p:par>
                          <p:cTn id="153" fill="hold">
                            <p:stCondLst>
                              <p:cond delay="9000"/>
                            </p:stCondLst>
                            <p:childTnLst>
                              <p:par>
                                <p:cTn id="154" presetID="16" presetClass="entr" presetSubtype="21" fill="hold" nodeType="afterEffect">
                                  <p:stCondLst>
                                    <p:cond delay="0"/>
                                  </p:stCondLst>
                                  <p:childTnLst>
                                    <p:set>
                                      <p:cBhvr>
                                        <p:cTn id="155" dur="1" fill="hold">
                                          <p:stCondLst>
                                            <p:cond delay="0"/>
                                          </p:stCondLst>
                                        </p:cTn>
                                        <p:tgtEl>
                                          <p:spTgt spid="89"/>
                                        </p:tgtEl>
                                        <p:attrNameLst>
                                          <p:attrName>style.visibility</p:attrName>
                                        </p:attrNameLst>
                                      </p:cBhvr>
                                      <p:to>
                                        <p:strVal val="visible"/>
                                      </p:to>
                                    </p:set>
                                    <p:animEffect transition="in" filter="barn(inVertical)">
                                      <p:cBhvr>
                                        <p:cTn id="156" dur="1000"/>
                                        <p:tgtEl>
                                          <p:spTgt spid="89"/>
                                        </p:tgtEl>
                                      </p:cBhvr>
                                    </p:animEffect>
                                  </p:childTnLst>
                                </p:cTn>
                              </p:par>
                            </p:childTnLst>
                          </p:cTn>
                        </p:par>
                        <p:par>
                          <p:cTn id="157" fill="hold">
                            <p:stCondLst>
                              <p:cond delay="10000"/>
                            </p:stCondLst>
                            <p:childTnLst>
                              <p:par>
                                <p:cTn id="158" presetID="14" presetClass="entr" presetSubtype="10" fill="hold"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randombar(horizontal)">
                                      <p:cBhvr>
                                        <p:cTn id="160" dur="500"/>
                                        <p:tgtEl>
                                          <p:spTgt spid="47"/>
                                        </p:tgtEl>
                                      </p:cBhvr>
                                    </p:animEffect>
                                  </p:childTnLst>
                                </p:cTn>
                              </p:par>
                              <p:par>
                                <p:cTn id="161" presetID="16" presetClass="entr" presetSubtype="21" fill="hold" nodeType="withEffect">
                                  <p:stCondLst>
                                    <p:cond delay="0"/>
                                  </p:stCondLst>
                                  <p:childTnLst>
                                    <p:set>
                                      <p:cBhvr>
                                        <p:cTn id="162" dur="1" fill="hold">
                                          <p:stCondLst>
                                            <p:cond delay="0"/>
                                          </p:stCondLst>
                                        </p:cTn>
                                        <p:tgtEl>
                                          <p:spTgt spid="2"/>
                                        </p:tgtEl>
                                        <p:attrNameLst>
                                          <p:attrName>style.visibility</p:attrName>
                                        </p:attrNameLst>
                                      </p:cBhvr>
                                      <p:to>
                                        <p:strVal val="visible"/>
                                      </p:to>
                                    </p:set>
                                    <p:animEffect transition="in" filter="barn(inVertical)">
                                      <p:cBhvr>
                                        <p:cTn id="163" dur="500"/>
                                        <p:tgtEl>
                                          <p:spTgt spid="2"/>
                                        </p:tgtEl>
                                      </p:cBhvr>
                                    </p:animEffect>
                                  </p:childTnLst>
                                </p:cTn>
                              </p:par>
                              <p:par>
                                <p:cTn id="164" presetID="16" presetClass="entr" presetSubtype="21" fill="hold" nodeType="with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barn(inVertical)">
                                      <p:cBhvr>
                                        <p:cTn id="166" dur="500"/>
                                        <p:tgtEl>
                                          <p:spTgt spid="3"/>
                                        </p:tgtEl>
                                      </p:cBhvr>
                                    </p:animEffect>
                                  </p:childTnLst>
                                </p:cTn>
                              </p:par>
                            </p:childTnLst>
                          </p:cTn>
                        </p:par>
                        <p:par>
                          <p:cTn id="167" fill="hold">
                            <p:stCondLst>
                              <p:cond delay="10500"/>
                            </p:stCondLst>
                            <p:childTnLst>
                              <p:par>
                                <p:cTn id="168" presetID="16" presetClass="entr" presetSubtype="21" fill="hold" nodeType="after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barn(inVertical)">
                                      <p:cBhvr>
                                        <p:cTn id="170" dur="500"/>
                                        <p:tgtEl>
                                          <p:spTgt spid="29"/>
                                        </p:tgtEl>
                                      </p:cBhvr>
                                    </p:animEffect>
                                  </p:childTnLst>
                                </p:cTn>
                              </p:par>
                            </p:childTnLst>
                          </p:cTn>
                        </p:par>
                        <p:par>
                          <p:cTn id="171" fill="hold">
                            <p:stCondLst>
                              <p:cond delay="11000"/>
                            </p:stCondLst>
                            <p:childTnLst>
                              <p:par>
                                <p:cTn id="172" presetID="6" presetClass="entr" presetSubtype="16" fill="hold" nodeType="after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circle(in)">
                                      <p:cBhvr>
                                        <p:cTn id="174" dur="2000"/>
                                        <p:tgtEl>
                                          <p:spTgt spid="43"/>
                                        </p:tgtEl>
                                      </p:cBhvr>
                                    </p:animEffect>
                                  </p:childTnLst>
                                </p:cTn>
                              </p:par>
                            </p:childTnLst>
                          </p:cTn>
                        </p:par>
                        <p:par>
                          <p:cTn id="175" fill="hold">
                            <p:stCondLst>
                              <p:cond delay="13000"/>
                            </p:stCondLst>
                            <p:childTnLst>
                              <p:par>
                                <p:cTn id="176" presetID="32" presetClass="emph" presetSubtype="0" repeatCount="3000" fill="hold" nodeType="afterEffect">
                                  <p:stCondLst>
                                    <p:cond delay="0"/>
                                  </p:stCondLst>
                                  <p:childTnLst>
                                    <p:animRot by="120000">
                                      <p:cBhvr>
                                        <p:cTn id="177" dur="100" fill="hold">
                                          <p:stCondLst>
                                            <p:cond delay="0"/>
                                          </p:stCondLst>
                                        </p:cTn>
                                        <p:tgtEl>
                                          <p:spTgt spid="43"/>
                                        </p:tgtEl>
                                        <p:attrNameLst>
                                          <p:attrName>r</p:attrName>
                                        </p:attrNameLst>
                                      </p:cBhvr>
                                    </p:animRot>
                                    <p:animRot by="-240000">
                                      <p:cBhvr>
                                        <p:cTn id="178" dur="200" fill="hold">
                                          <p:stCondLst>
                                            <p:cond delay="200"/>
                                          </p:stCondLst>
                                        </p:cTn>
                                        <p:tgtEl>
                                          <p:spTgt spid="43"/>
                                        </p:tgtEl>
                                        <p:attrNameLst>
                                          <p:attrName>r</p:attrName>
                                        </p:attrNameLst>
                                      </p:cBhvr>
                                    </p:animRot>
                                    <p:animRot by="240000">
                                      <p:cBhvr>
                                        <p:cTn id="179" dur="200" fill="hold">
                                          <p:stCondLst>
                                            <p:cond delay="400"/>
                                          </p:stCondLst>
                                        </p:cTn>
                                        <p:tgtEl>
                                          <p:spTgt spid="43"/>
                                        </p:tgtEl>
                                        <p:attrNameLst>
                                          <p:attrName>r</p:attrName>
                                        </p:attrNameLst>
                                      </p:cBhvr>
                                    </p:animRot>
                                    <p:animRot by="-240000">
                                      <p:cBhvr>
                                        <p:cTn id="180" dur="200" fill="hold">
                                          <p:stCondLst>
                                            <p:cond delay="600"/>
                                          </p:stCondLst>
                                        </p:cTn>
                                        <p:tgtEl>
                                          <p:spTgt spid="43"/>
                                        </p:tgtEl>
                                        <p:attrNameLst>
                                          <p:attrName>r</p:attrName>
                                        </p:attrNameLst>
                                      </p:cBhvr>
                                    </p:animRot>
                                    <p:animRot by="120000">
                                      <p:cBhvr>
                                        <p:cTn id="181" dur="200" fill="hold">
                                          <p:stCondLst>
                                            <p:cond delay="800"/>
                                          </p:stCondLst>
                                        </p:cTn>
                                        <p:tgtEl>
                                          <p:spTgt spid="43"/>
                                        </p:tgtEl>
                                        <p:attrNameLst>
                                          <p:attrName>r</p:attrName>
                                        </p:attrNameLst>
                                      </p:cBhvr>
                                    </p:animRot>
                                  </p:childTnLst>
                                </p:cTn>
                              </p:par>
                            </p:childTnLst>
                          </p:cTn>
                        </p:par>
                        <p:par>
                          <p:cTn id="182" fill="hold">
                            <p:stCondLst>
                              <p:cond delay="16000"/>
                            </p:stCondLst>
                            <p:childTnLst>
                              <p:par>
                                <p:cTn id="183" presetID="17" presetClass="entr" presetSubtype="10" fill="hold" nodeType="afterEffect">
                                  <p:stCondLst>
                                    <p:cond delay="0"/>
                                  </p:stCondLst>
                                  <p:childTnLst>
                                    <p:set>
                                      <p:cBhvr>
                                        <p:cTn id="184" dur="1" fill="hold">
                                          <p:stCondLst>
                                            <p:cond delay="0"/>
                                          </p:stCondLst>
                                        </p:cTn>
                                        <p:tgtEl>
                                          <p:spTgt spid="81"/>
                                        </p:tgtEl>
                                        <p:attrNameLst>
                                          <p:attrName>style.visibility</p:attrName>
                                        </p:attrNameLst>
                                      </p:cBhvr>
                                      <p:to>
                                        <p:strVal val="visible"/>
                                      </p:to>
                                    </p:set>
                                    <p:anim calcmode="lin" valueType="num">
                                      <p:cBhvr>
                                        <p:cTn id="185" dur="500" fill="hold"/>
                                        <p:tgtEl>
                                          <p:spTgt spid="81"/>
                                        </p:tgtEl>
                                        <p:attrNameLst>
                                          <p:attrName>ppt_w</p:attrName>
                                        </p:attrNameLst>
                                      </p:cBhvr>
                                      <p:tavLst>
                                        <p:tav tm="0">
                                          <p:val>
                                            <p:fltVal val="0"/>
                                          </p:val>
                                        </p:tav>
                                        <p:tav tm="100000">
                                          <p:val>
                                            <p:strVal val="#ppt_w"/>
                                          </p:val>
                                        </p:tav>
                                      </p:tavLst>
                                    </p:anim>
                                    <p:anim calcmode="lin" valueType="num">
                                      <p:cBhvr>
                                        <p:cTn id="186" dur="500" fill="hold"/>
                                        <p:tgtEl>
                                          <p:spTgt spid="81"/>
                                        </p:tgtEl>
                                        <p:attrNameLst>
                                          <p:attrName>ppt_h</p:attrName>
                                        </p:attrNameLst>
                                      </p:cBhvr>
                                      <p:tavLst>
                                        <p:tav tm="0">
                                          <p:val>
                                            <p:strVal val="#ppt_h"/>
                                          </p:val>
                                        </p:tav>
                                        <p:tav tm="100000">
                                          <p:val>
                                            <p:strVal val="#ppt_h"/>
                                          </p:val>
                                        </p:tav>
                                      </p:tavLst>
                                    </p:anim>
                                  </p:childTnLst>
                                </p:cTn>
                              </p:par>
                            </p:childTnLst>
                          </p:cTn>
                        </p:par>
                        <p:par>
                          <p:cTn id="187" fill="hold">
                            <p:stCondLst>
                              <p:cond delay="16500"/>
                            </p:stCondLst>
                            <p:childTnLst>
                              <p:par>
                                <p:cTn id="188" presetID="53" presetClass="entr" presetSubtype="16" fill="hold" nodeType="afterEffect">
                                  <p:stCondLst>
                                    <p:cond delay="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childTnLst>
                          </p:cTn>
                        </p:par>
                        <p:par>
                          <p:cTn id="193" fill="hold">
                            <p:stCondLst>
                              <p:cond delay="17000"/>
                            </p:stCondLst>
                            <p:childTnLst>
                              <p:par>
                                <p:cTn id="194" presetID="17" presetClass="entr" presetSubtype="10" fill="hold" nodeType="afterEffect">
                                  <p:stCondLst>
                                    <p:cond delay="0"/>
                                  </p:stCondLst>
                                  <p:childTnLst>
                                    <p:set>
                                      <p:cBhvr>
                                        <p:cTn id="195" dur="1" fill="hold">
                                          <p:stCondLst>
                                            <p:cond delay="0"/>
                                          </p:stCondLst>
                                        </p:cTn>
                                        <p:tgtEl>
                                          <p:spTgt spid="71"/>
                                        </p:tgtEl>
                                        <p:attrNameLst>
                                          <p:attrName>style.visibility</p:attrName>
                                        </p:attrNameLst>
                                      </p:cBhvr>
                                      <p:to>
                                        <p:strVal val="visible"/>
                                      </p:to>
                                    </p:set>
                                    <p:anim calcmode="lin" valueType="num">
                                      <p:cBhvr>
                                        <p:cTn id="196" dur="500" fill="hold"/>
                                        <p:tgtEl>
                                          <p:spTgt spid="71"/>
                                        </p:tgtEl>
                                        <p:attrNameLst>
                                          <p:attrName>ppt_w</p:attrName>
                                        </p:attrNameLst>
                                      </p:cBhvr>
                                      <p:tavLst>
                                        <p:tav tm="0">
                                          <p:val>
                                            <p:fltVal val="0"/>
                                          </p:val>
                                        </p:tav>
                                        <p:tav tm="100000">
                                          <p:val>
                                            <p:strVal val="#ppt_w"/>
                                          </p:val>
                                        </p:tav>
                                      </p:tavLst>
                                    </p:anim>
                                    <p:anim calcmode="lin" valueType="num">
                                      <p:cBhvr>
                                        <p:cTn id="197" dur="500" fill="hold"/>
                                        <p:tgtEl>
                                          <p:spTgt spid="71"/>
                                        </p:tgtEl>
                                        <p:attrNameLst>
                                          <p:attrName>ppt_h</p:attrName>
                                        </p:attrNameLst>
                                      </p:cBhvr>
                                      <p:tavLst>
                                        <p:tav tm="0">
                                          <p:val>
                                            <p:strVal val="#ppt_h"/>
                                          </p:val>
                                        </p:tav>
                                        <p:tav tm="100000">
                                          <p:val>
                                            <p:strVal val="#ppt_h"/>
                                          </p:val>
                                        </p:tav>
                                      </p:tavLst>
                                    </p:anim>
                                  </p:childTnLst>
                                </p:cTn>
                              </p:par>
                            </p:childTnLst>
                          </p:cTn>
                        </p:par>
                        <p:par>
                          <p:cTn id="198" fill="hold">
                            <p:stCondLst>
                              <p:cond delay="17500"/>
                            </p:stCondLst>
                            <p:childTnLst>
                              <p:par>
                                <p:cTn id="199" presetID="17" presetClass="entr" presetSubtype="10" fill="hold" nodeType="afterEffect">
                                  <p:stCondLst>
                                    <p:cond delay="0"/>
                                  </p:stCondLst>
                                  <p:childTnLst>
                                    <p:set>
                                      <p:cBhvr>
                                        <p:cTn id="200" dur="1" fill="hold">
                                          <p:stCondLst>
                                            <p:cond delay="0"/>
                                          </p:stCondLst>
                                        </p:cTn>
                                        <p:tgtEl>
                                          <p:spTgt spid="74"/>
                                        </p:tgtEl>
                                        <p:attrNameLst>
                                          <p:attrName>style.visibility</p:attrName>
                                        </p:attrNameLst>
                                      </p:cBhvr>
                                      <p:to>
                                        <p:strVal val="visible"/>
                                      </p:to>
                                    </p:set>
                                    <p:anim calcmode="lin" valueType="num">
                                      <p:cBhvr>
                                        <p:cTn id="201" dur="500" fill="hold"/>
                                        <p:tgtEl>
                                          <p:spTgt spid="74"/>
                                        </p:tgtEl>
                                        <p:attrNameLst>
                                          <p:attrName>ppt_w</p:attrName>
                                        </p:attrNameLst>
                                      </p:cBhvr>
                                      <p:tavLst>
                                        <p:tav tm="0">
                                          <p:val>
                                            <p:fltVal val="0"/>
                                          </p:val>
                                        </p:tav>
                                        <p:tav tm="100000">
                                          <p:val>
                                            <p:strVal val="#ppt_w"/>
                                          </p:val>
                                        </p:tav>
                                      </p:tavLst>
                                    </p:anim>
                                    <p:anim calcmode="lin" valueType="num">
                                      <p:cBhvr>
                                        <p:cTn id="202" dur="500" fill="hold"/>
                                        <p:tgtEl>
                                          <p:spTgt spid="74"/>
                                        </p:tgtEl>
                                        <p:attrNameLst>
                                          <p:attrName>ppt_h</p:attrName>
                                        </p:attrNameLst>
                                      </p:cBhvr>
                                      <p:tavLst>
                                        <p:tav tm="0">
                                          <p:val>
                                            <p:strVal val="#ppt_h"/>
                                          </p:val>
                                        </p:tav>
                                        <p:tav tm="100000">
                                          <p:val>
                                            <p:strVal val="#ppt_h"/>
                                          </p:val>
                                        </p:tav>
                                      </p:tavLst>
                                    </p:anim>
                                  </p:childTnLst>
                                </p:cTn>
                              </p:par>
                            </p:childTnLst>
                          </p:cTn>
                        </p:par>
                        <p:par>
                          <p:cTn id="203" fill="hold">
                            <p:stCondLst>
                              <p:cond delay="18000"/>
                            </p:stCondLst>
                            <p:childTnLst>
                              <p:par>
                                <p:cTn id="204" presetID="6" presetClass="entr" presetSubtype="16" fill="hold" nodeType="afterEffect">
                                  <p:stCondLst>
                                    <p:cond delay="0"/>
                                  </p:stCondLst>
                                  <p:childTnLst>
                                    <p:set>
                                      <p:cBhvr>
                                        <p:cTn id="205" dur="1" fill="hold">
                                          <p:stCondLst>
                                            <p:cond delay="0"/>
                                          </p:stCondLst>
                                        </p:cTn>
                                        <p:tgtEl>
                                          <p:spTgt spid="49"/>
                                        </p:tgtEl>
                                        <p:attrNameLst>
                                          <p:attrName>style.visibility</p:attrName>
                                        </p:attrNameLst>
                                      </p:cBhvr>
                                      <p:to>
                                        <p:strVal val="visible"/>
                                      </p:to>
                                    </p:set>
                                    <p:animEffect transition="in" filter="circle(in)">
                                      <p:cBhvr>
                                        <p:cTn id="206" dur="2000"/>
                                        <p:tgtEl>
                                          <p:spTgt spid="49"/>
                                        </p:tgtEl>
                                      </p:cBhvr>
                                    </p:animEffect>
                                  </p:childTnLst>
                                </p:cTn>
                              </p:par>
                            </p:childTnLst>
                          </p:cTn>
                        </p:par>
                        <p:par>
                          <p:cTn id="207" fill="hold">
                            <p:stCondLst>
                              <p:cond delay="20000"/>
                            </p:stCondLst>
                            <p:childTnLst>
                              <p:par>
                                <p:cTn id="208" presetID="17" presetClass="entr" presetSubtype="10" fill="hold" nodeType="afterEffect">
                                  <p:stCondLst>
                                    <p:cond delay="0"/>
                                  </p:stCondLst>
                                  <p:childTnLst>
                                    <p:set>
                                      <p:cBhvr>
                                        <p:cTn id="209" dur="1" fill="hold">
                                          <p:stCondLst>
                                            <p:cond delay="0"/>
                                          </p:stCondLst>
                                        </p:cTn>
                                        <p:tgtEl>
                                          <p:spTgt spid="82"/>
                                        </p:tgtEl>
                                        <p:attrNameLst>
                                          <p:attrName>style.visibility</p:attrName>
                                        </p:attrNameLst>
                                      </p:cBhvr>
                                      <p:to>
                                        <p:strVal val="visible"/>
                                      </p:to>
                                    </p:set>
                                    <p:anim calcmode="lin" valueType="num">
                                      <p:cBhvr>
                                        <p:cTn id="210" dur="500" fill="hold"/>
                                        <p:tgtEl>
                                          <p:spTgt spid="82"/>
                                        </p:tgtEl>
                                        <p:attrNameLst>
                                          <p:attrName>ppt_w</p:attrName>
                                        </p:attrNameLst>
                                      </p:cBhvr>
                                      <p:tavLst>
                                        <p:tav tm="0">
                                          <p:val>
                                            <p:fltVal val="0"/>
                                          </p:val>
                                        </p:tav>
                                        <p:tav tm="100000">
                                          <p:val>
                                            <p:strVal val="#ppt_w"/>
                                          </p:val>
                                        </p:tav>
                                      </p:tavLst>
                                    </p:anim>
                                    <p:anim calcmode="lin" valueType="num">
                                      <p:cBhvr>
                                        <p:cTn id="211" dur="500" fill="hold"/>
                                        <p:tgtEl>
                                          <p:spTgt spid="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65" grpId="0"/>
      <p:bldP spid="67" grpId="0"/>
      <p:bldP spid="68" grpId="0"/>
      <p:bldP spid="97" grpId="0"/>
      <p:bldP spid="98" grpId="0"/>
      <p:bldP spid="99" grpId="0"/>
      <p:bldP spid="102" grpId="0"/>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BPS-RE: ARCHITECTURE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12" name="Rounded Rectangle 111">
            <a:extLst/>
          </p:cNvPr>
          <p:cNvSpPr/>
          <p:nvPr/>
        </p:nvSpPr>
        <p:spPr>
          <a:xfrm>
            <a:off x="3411741" y="6097586"/>
            <a:ext cx="7550416" cy="520223"/>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IN" sz="1200" b="1" dirty="0">
              <a:solidFill>
                <a:schemeClr val="tx1"/>
              </a:solidFill>
            </a:endParaRPr>
          </a:p>
        </p:txBody>
      </p:sp>
      <p:sp>
        <p:nvSpPr>
          <p:cNvPr id="113" name="Rectangle 112">
            <a:extLst/>
          </p:cNvPr>
          <p:cNvSpPr/>
          <p:nvPr/>
        </p:nvSpPr>
        <p:spPr>
          <a:xfrm>
            <a:off x="8627474" y="1071034"/>
            <a:ext cx="2334683"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SMART VISUALIZATION</a:t>
            </a:r>
            <a:endParaRPr lang="en-IN" sz="1200" b="1" dirty="0"/>
          </a:p>
        </p:txBody>
      </p:sp>
      <p:sp>
        <p:nvSpPr>
          <p:cNvPr id="114" name="Rectangle 113">
            <a:extLst/>
          </p:cNvPr>
          <p:cNvSpPr/>
          <p:nvPr/>
        </p:nvSpPr>
        <p:spPr>
          <a:xfrm>
            <a:off x="3429000" y="1071034"/>
            <a:ext cx="3735917"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solidFill>
                  <a:schemeClr val="bg1"/>
                </a:solidFill>
              </a:rPr>
              <a:t>** RE </a:t>
            </a:r>
            <a:r>
              <a:rPr lang="en-IN" sz="1200" b="1" dirty="0">
                <a:solidFill>
                  <a:schemeClr val="bg1"/>
                </a:solidFill>
              </a:rPr>
              <a:t>(AI CORE ENGINE + DATA </a:t>
            </a:r>
            <a:r>
              <a:rPr lang="en-IN" sz="1200" b="1" dirty="0" smtClean="0">
                <a:solidFill>
                  <a:schemeClr val="bg1"/>
                </a:solidFill>
              </a:rPr>
              <a:t>LAKE </a:t>
            </a:r>
            <a:r>
              <a:rPr lang="en-IN" sz="1200" b="1" dirty="0">
                <a:solidFill>
                  <a:schemeClr val="bg1"/>
                </a:solidFill>
              </a:rPr>
              <a:t>)</a:t>
            </a:r>
          </a:p>
        </p:txBody>
      </p:sp>
      <p:sp>
        <p:nvSpPr>
          <p:cNvPr id="116" name="Rounded Rectangle 115">
            <a:extLst/>
          </p:cNvPr>
          <p:cNvSpPr/>
          <p:nvPr/>
        </p:nvSpPr>
        <p:spPr>
          <a:xfrm>
            <a:off x="577851" y="1752600"/>
            <a:ext cx="2106083" cy="209126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a:solidFill>
                  <a:schemeClr val="tx1"/>
                </a:solidFill>
              </a:rPr>
              <a:t>TONE ANALYSER</a:t>
            </a:r>
          </a:p>
        </p:txBody>
      </p:sp>
      <p:sp>
        <p:nvSpPr>
          <p:cNvPr id="117" name="Rectangle 116">
            <a:extLst/>
          </p:cNvPr>
          <p:cNvSpPr/>
          <p:nvPr/>
        </p:nvSpPr>
        <p:spPr>
          <a:xfrm>
            <a:off x="8646524" y="1612900"/>
            <a:ext cx="2315633" cy="40873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18" name="Rectangle 117">
            <a:extLst/>
          </p:cNvPr>
          <p:cNvSpPr/>
          <p:nvPr/>
        </p:nvSpPr>
        <p:spPr>
          <a:xfrm>
            <a:off x="3420533" y="1612900"/>
            <a:ext cx="3744384" cy="4062948"/>
          </a:xfrm>
          <a:prstGeom prst="rect">
            <a:avLst/>
          </a:prstGeom>
          <a:ln w="9525"/>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defRPr/>
            </a:pPr>
            <a:endParaRPr lang="en-IN" sz="2400"/>
          </a:p>
        </p:txBody>
      </p:sp>
      <p:pic>
        <p:nvPicPr>
          <p:cNvPr id="125"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582" y="1812019"/>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003" y="2886628"/>
            <a:ext cx="1243992" cy="106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9" name="Notched Right Arrow 128">
            <a:extLst/>
          </p:cNvPr>
          <p:cNvSpPr/>
          <p:nvPr/>
        </p:nvSpPr>
        <p:spPr>
          <a:xfrm>
            <a:off x="6987542" y="1842594"/>
            <a:ext cx="1620968" cy="270724"/>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5" name="Rounded Rectangle 134">
            <a:extLst/>
          </p:cNvPr>
          <p:cNvSpPr/>
          <p:nvPr/>
        </p:nvSpPr>
        <p:spPr bwMode="auto">
          <a:xfrm>
            <a:off x="3457152" y="3816353"/>
            <a:ext cx="3662105" cy="1859495"/>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AI CORE ENGINE</a:t>
            </a:r>
            <a:endParaRPr lang="en-IN" sz="1200" b="1" dirty="0">
              <a:solidFill>
                <a:schemeClr val="tx1"/>
              </a:solidFill>
            </a:endParaRPr>
          </a:p>
        </p:txBody>
      </p:sp>
      <p:sp>
        <p:nvSpPr>
          <p:cNvPr id="132" name="Right Arrow 26667">
            <a:extLst/>
          </p:cNvPr>
          <p:cNvSpPr/>
          <p:nvPr/>
        </p:nvSpPr>
        <p:spPr bwMode="auto">
          <a:xfrm rot="16200000">
            <a:off x="5806992" y="3004729"/>
            <a:ext cx="1214394"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3" name="Right Arrow 132">
            <a:extLst/>
          </p:cNvPr>
          <p:cNvSpPr/>
          <p:nvPr/>
        </p:nvSpPr>
        <p:spPr bwMode="auto">
          <a:xfrm rot="5400000" flipV="1">
            <a:off x="3920506" y="2696764"/>
            <a:ext cx="590280" cy="336551"/>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grpSp>
        <p:nvGrpSpPr>
          <p:cNvPr id="142" name="Group 26671"/>
          <p:cNvGrpSpPr>
            <a:grpSpLocks/>
          </p:cNvGrpSpPr>
          <p:nvPr/>
        </p:nvGrpSpPr>
        <p:grpSpPr bwMode="auto">
          <a:xfrm>
            <a:off x="8935064" y="6055088"/>
            <a:ext cx="757131" cy="538221"/>
            <a:chOff x="4011257" y="4688440"/>
            <a:chExt cx="580215" cy="464991"/>
          </a:xfrm>
        </p:grpSpPr>
        <p:sp>
          <p:nvSpPr>
            <p:cNvPr id="143" name="object 83"/>
            <p:cNvSpPr>
              <a:spLocks/>
            </p:cNvSpPr>
            <p:nvPr/>
          </p:nvSpPr>
          <p:spPr bwMode="auto">
            <a:xfrm>
              <a:off x="4045079" y="4964741"/>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4" name="object 84"/>
            <p:cNvSpPr>
              <a:spLocks/>
            </p:cNvSpPr>
            <p:nvPr/>
          </p:nvSpPr>
          <p:spPr bwMode="auto">
            <a:xfrm>
              <a:off x="4251283" y="5027385"/>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5" name="object 85"/>
            <p:cNvSpPr>
              <a:spLocks/>
            </p:cNvSpPr>
            <p:nvPr/>
          </p:nvSpPr>
          <p:spPr bwMode="auto">
            <a:xfrm>
              <a:off x="4332020"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6" name="object 86"/>
            <p:cNvSpPr>
              <a:spLocks/>
            </p:cNvSpPr>
            <p:nvPr/>
          </p:nvSpPr>
          <p:spPr bwMode="auto">
            <a:xfrm>
              <a:off x="4291652"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7" name="object 87"/>
            <p:cNvSpPr>
              <a:spLocks/>
            </p:cNvSpPr>
            <p:nvPr/>
          </p:nvSpPr>
          <p:spPr bwMode="auto">
            <a:xfrm>
              <a:off x="4251283"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8" name="object 88"/>
            <p:cNvSpPr>
              <a:spLocks/>
            </p:cNvSpPr>
            <p:nvPr/>
          </p:nvSpPr>
          <p:spPr bwMode="auto">
            <a:xfrm>
              <a:off x="4097450"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9" name="object 89"/>
            <p:cNvSpPr>
              <a:spLocks/>
            </p:cNvSpPr>
            <p:nvPr/>
          </p:nvSpPr>
          <p:spPr bwMode="auto">
            <a:xfrm>
              <a:off x="4064719" y="4987619"/>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0" name="object 90"/>
            <p:cNvSpPr>
              <a:spLocks/>
            </p:cNvSpPr>
            <p:nvPr/>
          </p:nvSpPr>
          <p:spPr bwMode="auto">
            <a:xfrm>
              <a:off x="4097450" y="5018124"/>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1" name="object 91"/>
            <p:cNvSpPr>
              <a:spLocks/>
            </p:cNvSpPr>
            <p:nvPr/>
          </p:nvSpPr>
          <p:spPr bwMode="auto">
            <a:xfrm>
              <a:off x="4064719" y="5018124"/>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2" name="object 92"/>
            <p:cNvSpPr>
              <a:spLocks/>
            </p:cNvSpPr>
            <p:nvPr/>
          </p:nvSpPr>
          <p:spPr bwMode="auto">
            <a:xfrm>
              <a:off x="4138908" y="5012132"/>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3" name="object 93"/>
            <p:cNvSpPr>
              <a:spLocks/>
            </p:cNvSpPr>
            <p:nvPr/>
          </p:nvSpPr>
          <p:spPr bwMode="auto">
            <a:xfrm>
              <a:off x="4335293" y="4928786"/>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4" name="object 94"/>
            <p:cNvSpPr>
              <a:spLocks/>
            </p:cNvSpPr>
            <p:nvPr/>
          </p:nvSpPr>
          <p:spPr bwMode="auto">
            <a:xfrm>
              <a:off x="4335294" y="5073689"/>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5" name="object 95"/>
            <p:cNvSpPr>
              <a:spLocks/>
            </p:cNvSpPr>
            <p:nvPr/>
          </p:nvSpPr>
          <p:spPr bwMode="auto">
            <a:xfrm>
              <a:off x="4397478" y="4864506"/>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6" name="object 96"/>
            <p:cNvSpPr>
              <a:spLocks/>
            </p:cNvSpPr>
            <p:nvPr/>
          </p:nvSpPr>
          <p:spPr bwMode="auto">
            <a:xfrm>
              <a:off x="4011257" y="4928786"/>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7" name="object 97"/>
            <p:cNvSpPr>
              <a:spLocks/>
            </p:cNvSpPr>
            <p:nvPr/>
          </p:nvSpPr>
          <p:spPr bwMode="auto">
            <a:xfrm>
              <a:off x="4021622" y="4864505"/>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8" name="object 98"/>
            <p:cNvSpPr>
              <a:spLocks/>
            </p:cNvSpPr>
            <p:nvPr/>
          </p:nvSpPr>
          <p:spPr bwMode="auto">
            <a:xfrm>
              <a:off x="4011257" y="5073689"/>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9" name="object 99"/>
            <p:cNvSpPr>
              <a:spLocks/>
            </p:cNvSpPr>
            <p:nvPr/>
          </p:nvSpPr>
          <p:spPr bwMode="auto">
            <a:xfrm>
              <a:off x="4045079" y="4816913"/>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0" name="object 100"/>
            <p:cNvSpPr>
              <a:spLocks/>
            </p:cNvSpPr>
            <p:nvPr/>
          </p:nvSpPr>
          <p:spPr bwMode="auto">
            <a:xfrm>
              <a:off x="4251283" y="4879557"/>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1" name="object 101"/>
            <p:cNvSpPr>
              <a:spLocks/>
            </p:cNvSpPr>
            <p:nvPr/>
          </p:nvSpPr>
          <p:spPr bwMode="auto">
            <a:xfrm>
              <a:off x="433202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2" name="object 102"/>
            <p:cNvSpPr>
              <a:spLocks/>
            </p:cNvSpPr>
            <p:nvPr/>
          </p:nvSpPr>
          <p:spPr bwMode="auto">
            <a:xfrm>
              <a:off x="4291652"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3" name="object 103"/>
            <p:cNvSpPr>
              <a:spLocks/>
            </p:cNvSpPr>
            <p:nvPr/>
          </p:nvSpPr>
          <p:spPr bwMode="auto">
            <a:xfrm>
              <a:off x="4251283"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4" name="object 104"/>
            <p:cNvSpPr>
              <a:spLocks/>
            </p:cNvSpPr>
            <p:nvPr/>
          </p:nvSpPr>
          <p:spPr bwMode="auto">
            <a:xfrm>
              <a:off x="409745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5" name="object 105"/>
            <p:cNvSpPr>
              <a:spLocks/>
            </p:cNvSpPr>
            <p:nvPr/>
          </p:nvSpPr>
          <p:spPr bwMode="auto">
            <a:xfrm>
              <a:off x="4064719" y="4839792"/>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6" name="object 106"/>
            <p:cNvSpPr>
              <a:spLocks/>
            </p:cNvSpPr>
            <p:nvPr/>
          </p:nvSpPr>
          <p:spPr bwMode="auto">
            <a:xfrm>
              <a:off x="4097450" y="4870296"/>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7" name="object 107"/>
            <p:cNvSpPr>
              <a:spLocks/>
            </p:cNvSpPr>
            <p:nvPr/>
          </p:nvSpPr>
          <p:spPr bwMode="auto">
            <a:xfrm>
              <a:off x="4064719" y="4870296"/>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8" name="object 108"/>
            <p:cNvSpPr>
              <a:spLocks/>
            </p:cNvSpPr>
            <p:nvPr/>
          </p:nvSpPr>
          <p:spPr bwMode="auto">
            <a:xfrm>
              <a:off x="4138908" y="4864304"/>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9" name="object 109"/>
            <p:cNvSpPr>
              <a:spLocks/>
            </p:cNvSpPr>
            <p:nvPr/>
          </p:nvSpPr>
          <p:spPr bwMode="auto">
            <a:xfrm>
              <a:off x="4335293" y="4780958"/>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0" name="object 110"/>
            <p:cNvSpPr>
              <a:spLocks/>
            </p:cNvSpPr>
            <p:nvPr/>
          </p:nvSpPr>
          <p:spPr bwMode="auto">
            <a:xfrm>
              <a:off x="4335294" y="4925861"/>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1" name="object 111"/>
            <p:cNvSpPr>
              <a:spLocks/>
            </p:cNvSpPr>
            <p:nvPr/>
          </p:nvSpPr>
          <p:spPr bwMode="auto">
            <a:xfrm>
              <a:off x="4397478"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2" name="object 112"/>
            <p:cNvSpPr>
              <a:spLocks/>
            </p:cNvSpPr>
            <p:nvPr/>
          </p:nvSpPr>
          <p:spPr bwMode="auto">
            <a:xfrm>
              <a:off x="4011257" y="4780958"/>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4" name="object 113"/>
            <p:cNvSpPr>
              <a:spLocks/>
            </p:cNvSpPr>
            <p:nvPr/>
          </p:nvSpPr>
          <p:spPr bwMode="auto">
            <a:xfrm>
              <a:off x="4021622"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5" name="object 114"/>
            <p:cNvSpPr>
              <a:spLocks/>
            </p:cNvSpPr>
            <p:nvPr/>
          </p:nvSpPr>
          <p:spPr bwMode="auto">
            <a:xfrm>
              <a:off x="4011257" y="4925861"/>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6" name="object 115"/>
            <p:cNvSpPr>
              <a:spLocks noChangeArrowheads="1"/>
            </p:cNvSpPr>
            <p:nvPr/>
          </p:nvSpPr>
          <p:spPr bwMode="auto">
            <a:xfrm>
              <a:off x="4374683" y="4688440"/>
              <a:ext cx="216789" cy="21765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sz="2400"/>
            </a:p>
          </p:txBody>
        </p:sp>
      </p:grpSp>
      <p:sp>
        <p:nvSpPr>
          <p:cNvPr id="181" name="TextBox 180">
            <a:extLst/>
          </p:cNvPr>
          <p:cNvSpPr txBox="1"/>
          <p:nvPr/>
        </p:nvSpPr>
        <p:spPr>
          <a:xfrm>
            <a:off x="5840667" y="6233515"/>
            <a:ext cx="976549" cy="261610"/>
          </a:xfrm>
          <a:prstGeom prst="rect">
            <a:avLst/>
          </a:prstGeom>
          <a:noFill/>
        </p:spPr>
        <p:txBody>
          <a:bodyPr wrap="none">
            <a:spAutoFit/>
          </a:bodyPr>
          <a:lstStyle/>
          <a:p>
            <a:pPr>
              <a:defRPr/>
            </a:pPr>
            <a:r>
              <a:rPr lang="en-IN" sz="1100" b="1" dirty="0"/>
              <a:t>ON CLOUD </a:t>
            </a:r>
          </a:p>
        </p:txBody>
      </p:sp>
      <p:sp>
        <p:nvSpPr>
          <p:cNvPr id="182" name="TextBox 181">
            <a:extLst/>
          </p:cNvPr>
          <p:cNvSpPr txBox="1"/>
          <p:nvPr/>
        </p:nvSpPr>
        <p:spPr>
          <a:xfrm>
            <a:off x="7473163" y="6236706"/>
            <a:ext cx="1071127" cy="261610"/>
          </a:xfrm>
          <a:prstGeom prst="rect">
            <a:avLst/>
          </a:prstGeom>
          <a:noFill/>
        </p:spPr>
        <p:txBody>
          <a:bodyPr wrap="none">
            <a:spAutoFit/>
          </a:bodyPr>
          <a:lstStyle/>
          <a:p>
            <a:pPr>
              <a:defRPr/>
            </a:pPr>
            <a:r>
              <a:rPr lang="en-IN" sz="1100" b="1" dirty="0"/>
              <a:t>ON PREMISE</a:t>
            </a:r>
          </a:p>
        </p:txBody>
      </p:sp>
      <p:sp>
        <p:nvSpPr>
          <p:cNvPr id="184" name="Rectangle 183">
            <a:extLst/>
          </p:cNvPr>
          <p:cNvSpPr/>
          <p:nvPr/>
        </p:nvSpPr>
        <p:spPr>
          <a:xfrm>
            <a:off x="474134" y="1621366"/>
            <a:ext cx="2315633" cy="441890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92" name="Notched Right Arrow 191">
            <a:extLst/>
          </p:cNvPr>
          <p:cNvSpPr/>
          <p:nvPr/>
        </p:nvSpPr>
        <p:spPr>
          <a:xfrm>
            <a:off x="2858892" y="1881718"/>
            <a:ext cx="1006189" cy="351367"/>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93" name="Rectangle 192">
            <a:extLst/>
          </p:cNvPr>
          <p:cNvSpPr/>
          <p:nvPr/>
        </p:nvSpPr>
        <p:spPr>
          <a:xfrm>
            <a:off x="474134" y="1077384"/>
            <a:ext cx="2317751" cy="50588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CLIENT DATA </a:t>
            </a:r>
            <a:r>
              <a:rPr lang="en-IN" sz="1200" b="1" dirty="0"/>
              <a:t>SOURCES</a:t>
            </a:r>
          </a:p>
        </p:txBody>
      </p:sp>
      <p:sp>
        <p:nvSpPr>
          <p:cNvPr id="194" name="Rounded Rectangle 193">
            <a:extLst/>
          </p:cNvPr>
          <p:cNvSpPr/>
          <p:nvPr/>
        </p:nvSpPr>
        <p:spPr>
          <a:xfrm>
            <a:off x="2509310" y="2321774"/>
            <a:ext cx="1305983" cy="677334"/>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171450" indent="-171450">
              <a:spcAft>
                <a:spcPts val="533"/>
              </a:spcAft>
              <a:buFont typeface="Arial" panose="020B0604020202020204" pitchFamily="34" charset="0"/>
              <a:buChar char="•"/>
              <a:defRPr/>
            </a:pPr>
            <a:r>
              <a:rPr lang="en-IN" sz="933" b="1" dirty="0" smtClean="0">
                <a:solidFill>
                  <a:schemeClr val="tx1"/>
                </a:solidFill>
              </a:rPr>
              <a:t>BATCH LOAD</a:t>
            </a:r>
          </a:p>
          <a:p>
            <a:pPr marL="171450" indent="-171450">
              <a:spcAft>
                <a:spcPts val="533"/>
              </a:spcAft>
              <a:buFont typeface="Arial" panose="020B0604020202020204" pitchFamily="34" charset="0"/>
              <a:buChar char="•"/>
              <a:defRPr/>
            </a:pPr>
            <a:r>
              <a:rPr lang="en-IN" sz="933" b="1" dirty="0" smtClean="0">
                <a:solidFill>
                  <a:schemeClr val="tx1"/>
                </a:solidFill>
              </a:rPr>
              <a:t>DAILY LOAD</a:t>
            </a:r>
          </a:p>
          <a:p>
            <a:pPr marL="171450" indent="-171450">
              <a:buFont typeface="Arial" panose="020B0604020202020204" pitchFamily="34" charset="0"/>
              <a:buChar char="•"/>
              <a:defRPr/>
            </a:pPr>
            <a:r>
              <a:rPr lang="en-IN" sz="933" b="1" dirty="0" smtClean="0">
                <a:solidFill>
                  <a:schemeClr val="tx1"/>
                </a:solidFill>
              </a:rPr>
              <a:t>REAL-TIME</a:t>
            </a:r>
            <a:endParaRPr lang="en-IN" sz="933" b="1" dirty="0">
              <a:solidFill>
                <a:schemeClr val="tx1"/>
              </a:solidFill>
            </a:endParaRPr>
          </a:p>
          <a:p>
            <a:pPr algn="ctr">
              <a:defRPr/>
            </a:pPr>
            <a:endParaRPr lang="en-IN" sz="933" b="1" dirty="0">
              <a:solidFill>
                <a:schemeClr val="tx1"/>
              </a:solidFill>
            </a:endParaRPr>
          </a:p>
        </p:txBody>
      </p:sp>
      <p:grpSp>
        <p:nvGrpSpPr>
          <p:cNvPr id="2" name="Group 1"/>
          <p:cNvGrpSpPr/>
          <p:nvPr/>
        </p:nvGrpSpPr>
        <p:grpSpPr>
          <a:xfrm>
            <a:off x="627563" y="1623296"/>
            <a:ext cx="822414" cy="876489"/>
            <a:chOff x="627563" y="1623296"/>
            <a:chExt cx="822414" cy="876489"/>
          </a:xfrm>
        </p:grpSpPr>
        <p:sp>
          <p:nvSpPr>
            <p:cNvPr id="20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Dialler Data</a:t>
              </a:r>
              <a:endParaRPr lang="en-IN" sz="900" b="1" dirty="0">
                <a:solidFill>
                  <a:prstClr val="black"/>
                </a:solidFill>
              </a:endParaRPr>
            </a:p>
          </p:txBody>
        </p:sp>
        <p:sp>
          <p:nvSpPr>
            <p:cNvPr id="202" name="TextBox 201">
              <a:extLst>
                <a:ext uri="{FF2B5EF4-FFF2-40B4-BE49-F238E27FC236}">
                  <a16:creationId xmlns:a16="http://schemas.microsoft.com/office/drawing/2014/main" id="{3C4BB5B3-9582-4BF2-A128-5CA2AC1BF800}"/>
                </a:ext>
              </a:extLst>
            </p:cNvPr>
            <p:cNvSpPr txBox="1"/>
            <p:nvPr/>
          </p:nvSpPr>
          <p:spPr>
            <a:xfrm>
              <a:off x="693054" y="1623296"/>
              <a:ext cx="604299" cy="215440"/>
            </a:xfrm>
            <a:prstGeom prst="rect">
              <a:avLst/>
            </a:prstGeom>
            <a:noFill/>
          </p:spPr>
          <p:txBody>
            <a:bodyPr wrap="square" lIns="76197" tIns="38098" rIns="76197" bIns="38098" rtlCol="0" anchor="ctr">
              <a:spAutoFit/>
            </a:bodyPr>
            <a:lstStyle/>
            <a:p>
              <a:pPr algn="ctr"/>
              <a:r>
                <a:rPr lang="en-US" sz="900" b="1" dirty="0">
                  <a:latin typeface="Telstra Akkurat Light"/>
                  <a:cs typeface="Arial" charset="0"/>
                </a:rPr>
                <a:t>Calls</a:t>
              </a:r>
            </a:p>
          </p:txBody>
        </p:sp>
        <p:pic>
          <p:nvPicPr>
            <p:cNvPr id="20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 name="Group 203"/>
          <p:cNvGrpSpPr/>
          <p:nvPr/>
        </p:nvGrpSpPr>
        <p:grpSpPr>
          <a:xfrm>
            <a:off x="589427" y="2613272"/>
            <a:ext cx="905816" cy="928741"/>
            <a:chOff x="601613" y="1571044"/>
            <a:chExt cx="905816" cy="928741"/>
          </a:xfrm>
        </p:grpSpPr>
        <p:sp>
          <p:nvSpPr>
            <p:cNvPr id="20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Service </a:t>
              </a:r>
              <a:endParaRPr lang="en-IN" sz="900" b="1" dirty="0">
                <a:solidFill>
                  <a:prstClr val="black"/>
                </a:solidFill>
              </a:endParaRPr>
            </a:p>
          </p:txBody>
        </p:sp>
        <p:sp>
          <p:nvSpPr>
            <p:cNvPr id="206" name="TextBox 20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Service Desk</a:t>
              </a:r>
              <a:endParaRPr lang="en-US" sz="900" b="1" dirty="0">
                <a:latin typeface="Telstra Akkurat Light"/>
                <a:cs typeface="Arial" charset="0"/>
              </a:endParaRPr>
            </a:p>
          </p:txBody>
        </p:sp>
        <p:pic>
          <p:nvPicPr>
            <p:cNvPr id="21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1588648" y="1604328"/>
            <a:ext cx="1160777" cy="876488"/>
            <a:chOff x="627563" y="1623297"/>
            <a:chExt cx="1160777" cy="876488"/>
          </a:xfrm>
        </p:grpSpPr>
        <p:sp>
          <p:nvSpPr>
            <p:cNvPr id="214"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Chat Data</a:t>
              </a:r>
              <a:endParaRPr lang="en-IN" sz="900" b="1" dirty="0">
                <a:solidFill>
                  <a:prstClr val="black"/>
                </a:solidFill>
              </a:endParaRPr>
            </a:p>
          </p:txBody>
        </p:sp>
        <p:sp>
          <p:nvSpPr>
            <p:cNvPr id="217" name="TextBox 216">
              <a:extLst>
                <a:ext uri="{FF2B5EF4-FFF2-40B4-BE49-F238E27FC236}">
                  <a16:creationId xmlns:a16="http://schemas.microsoft.com/office/drawing/2014/main" id="{3C4BB5B3-9582-4BF2-A128-5CA2AC1BF800}"/>
                </a:ext>
              </a:extLst>
            </p:cNvPr>
            <p:cNvSpPr txBox="1"/>
            <p:nvPr/>
          </p:nvSpPr>
          <p:spPr>
            <a:xfrm>
              <a:off x="693054" y="1623297"/>
              <a:ext cx="109528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Chat support</a:t>
              </a:r>
              <a:endParaRPr lang="en-US" sz="900" b="1" dirty="0">
                <a:latin typeface="Telstra Akkurat Light"/>
                <a:cs typeface="Arial" charset="0"/>
              </a:endParaRPr>
            </a:p>
          </p:txBody>
        </p:sp>
        <p:pic>
          <p:nvPicPr>
            <p:cNvPr id="218"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218"/>
          <p:cNvGrpSpPr/>
          <p:nvPr/>
        </p:nvGrpSpPr>
        <p:grpSpPr>
          <a:xfrm>
            <a:off x="1550334" y="2569899"/>
            <a:ext cx="1008829" cy="941804"/>
            <a:chOff x="575487" y="1557981"/>
            <a:chExt cx="1008829" cy="941804"/>
          </a:xfrm>
        </p:grpSpPr>
        <p:sp>
          <p:nvSpPr>
            <p:cNvPr id="220"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Usage Data</a:t>
              </a:r>
              <a:endParaRPr lang="en-IN" sz="900" b="1" dirty="0">
                <a:solidFill>
                  <a:prstClr val="black"/>
                </a:solidFill>
              </a:endParaRPr>
            </a:p>
          </p:txBody>
        </p:sp>
        <p:sp>
          <p:nvSpPr>
            <p:cNvPr id="221" name="TextBox 220">
              <a:extLst>
                <a:ext uri="{FF2B5EF4-FFF2-40B4-BE49-F238E27FC236}">
                  <a16:creationId xmlns:a16="http://schemas.microsoft.com/office/drawing/2014/main" id="{3C4BB5B3-9582-4BF2-A128-5CA2AC1BF800}"/>
                </a:ext>
              </a:extLst>
            </p:cNvPr>
            <p:cNvSpPr txBox="1"/>
            <p:nvPr/>
          </p:nvSpPr>
          <p:spPr>
            <a:xfrm>
              <a:off x="575487" y="1557981"/>
              <a:ext cx="1008829"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Usage</a:t>
              </a:r>
              <a:endParaRPr lang="en-US" sz="900" b="1" dirty="0">
                <a:latin typeface="Telstra Akkurat Light"/>
                <a:cs typeface="Arial" charset="0"/>
              </a:endParaRPr>
            </a:p>
          </p:txBody>
        </p:sp>
        <p:pic>
          <p:nvPicPr>
            <p:cNvPr id="222"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91858" y="2148261"/>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a:blip r:embed="rId6"/>
          <a:stretch>
            <a:fillRect/>
          </a:stretch>
        </p:blipFill>
        <p:spPr>
          <a:xfrm>
            <a:off x="5140213" y="6179790"/>
            <a:ext cx="673755" cy="427926"/>
          </a:xfrm>
          <a:prstGeom prst="rect">
            <a:avLst/>
          </a:prstGeom>
        </p:spPr>
      </p:pic>
      <p:grpSp>
        <p:nvGrpSpPr>
          <p:cNvPr id="224" name="Group 223"/>
          <p:cNvGrpSpPr/>
          <p:nvPr/>
        </p:nvGrpSpPr>
        <p:grpSpPr>
          <a:xfrm>
            <a:off x="596991" y="3689159"/>
            <a:ext cx="905816" cy="1026901"/>
            <a:chOff x="601613" y="1571044"/>
            <a:chExt cx="905816" cy="928741"/>
          </a:xfrm>
        </p:grpSpPr>
        <p:sp>
          <p:nvSpPr>
            <p:cNvPr id="22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Billing Data </a:t>
              </a:r>
              <a:endParaRPr lang="en-IN" sz="900" b="1" dirty="0">
                <a:solidFill>
                  <a:prstClr val="black"/>
                </a:solidFill>
              </a:endParaRPr>
            </a:p>
          </p:txBody>
        </p:sp>
        <p:sp>
          <p:nvSpPr>
            <p:cNvPr id="226" name="TextBox 22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Billing</a:t>
              </a:r>
              <a:endParaRPr lang="en-US" sz="900" b="1" dirty="0">
                <a:latin typeface="Telstra Akkurat Light"/>
                <a:cs typeface="Arial" charset="0"/>
              </a:endParaRPr>
            </a:p>
          </p:txBody>
        </p:sp>
        <p:pic>
          <p:nvPicPr>
            <p:cNvPr id="227"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27"/>
          <p:cNvGrpSpPr/>
          <p:nvPr/>
        </p:nvGrpSpPr>
        <p:grpSpPr>
          <a:xfrm>
            <a:off x="1624603" y="3657532"/>
            <a:ext cx="934560" cy="1058528"/>
            <a:chOff x="601613" y="1571044"/>
            <a:chExt cx="934560" cy="1058528"/>
          </a:xfrm>
        </p:grpSpPr>
        <p:sp>
          <p:nvSpPr>
            <p:cNvPr id="229" name="Rounded Rectangle 138">
              <a:extLst>
                <a:ext uri="{FF2B5EF4-FFF2-40B4-BE49-F238E27FC236}">
                  <a16:creationId xmlns:a16="http://schemas.microsoft.com/office/drawing/2014/main" id="{92A86F77-E819-401A-A40F-01AEE486DE5A}"/>
                </a:ext>
              </a:extLst>
            </p:cNvPr>
            <p:cNvSpPr/>
            <p:nvPr/>
          </p:nvSpPr>
          <p:spPr>
            <a:xfrm>
              <a:off x="627563" y="1796738"/>
              <a:ext cx="908610" cy="832834"/>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Agent Performance</a:t>
              </a:r>
              <a:endParaRPr lang="en-IN" sz="900" b="1" dirty="0">
                <a:solidFill>
                  <a:prstClr val="black"/>
                </a:solidFill>
              </a:endParaRPr>
            </a:p>
          </p:txBody>
        </p:sp>
        <p:sp>
          <p:nvSpPr>
            <p:cNvPr id="230" name="TextBox 229">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Agent 360</a:t>
              </a:r>
              <a:endParaRPr lang="en-US" sz="900" b="1" dirty="0">
                <a:latin typeface="Telstra Akkurat Light"/>
                <a:cs typeface="Arial" charset="0"/>
              </a:endParaRPr>
            </a:p>
          </p:txBody>
        </p:sp>
        <p:pic>
          <p:nvPicPr>
            <p:cNvPr id="23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200465"/>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 name="Picture 235"/>
          <p:cNvPicPr>
            <a:picLocks noChangeAspect="1"/>
          </p:cNvPicPr>
          <p:nvPr/>
        </p:nvPicPr>
        <p:blipFill>
          <a:blip r:embed="rId7"/>
          <a:stretch>
            <a:fillRect/>
          </a:stretch>
        </p:blipFill>
        <p:spPr>
          <a:xfrm>
            <a:off x="3925905" y="1697369"/>
            <a:ext cx="605730" cy="678171"/>
          </a:xfrm>
          <a:prstGeom prst="rect">
            <a:avLst/>
          </a:prstGeom>
        </p:spPr>
      </p:pic>
      <p:sp>
        <p:nvSpPr>
          <p:cNvPr id="237" name="TextBox 236">
            <a:extLst/>
          </p:cNvPr>
          <p:cNvSpPr txBox="1"/>
          <p:nvPr/>
        </p:nvSpPr>
        <p:spPr bwMode="auto">
          <a:xfrm>
            <a:off x="3865081" y="2326222"/>
            <a:ext cx="782587" cy="256545"/>
          </a:xfrm>
          <a:prstGeom prst="rect">
            <a:avLst/>
          </a:prstGeom>
          <a:noFill/>
        </p:spPr>
        <p:txBody>
          <a:bodyPr wrap="none">
            <a:spAutoFit/>
          </a:bodyPr>
          <a:lstStyle/>
          <a:p>
            <a:pPr>
              <a:defRPr/>
            </a:pPr>
            <a:r>
              <a:rPr lang="en-IN" sz="1067" b="1" dirty="0" smtClean="0"/>
              <a:t>Raw data</a:t>
            </a:r>
            <a:endParaRPr lang="en-IN" sz="1067" b="1" dirty="0"/>
          </a:p>
        </p:txBody>
      </p:sp>
      <p:pic>
        <p:nvPicPr>
          <p:cNvPr id="238" name="Picture 237"/>
          <p:cNvPicPr>
            <a:picLocks noChangeAspect="1"/>
          </p:cNvPicPr>
          <p:nvPr/>
        </p:nvPicPr>
        <p:blipFill>
          <a:blip r:embed="rId7"/>
          <a:stretch>
            <a:fillRect/>
          </a:stretch>
        </p:blipFill>
        <p:spPr>
          <a:xfrm>
            <a:off x="6010304" y="1665434"/>
            <a:ext cx="605730" cy="678171"/>
          </a:xfrm>
          <a:prstGeom prst="rect">
            <a:avLst/>
          </a:prstGeom>
        </p:spPr>
      </p:pic>
      <p:sp>
        <p:nvSpPr>
          <p:cNvPr id="239" name="TextBox 238">
            <a:extLst/>
          </p:cNvPr>
          <p:cNvSpPr txBox="1"/>
          <p:nvPr/>
        </p:nvSpPr>
        <p:spPr bwMode="auto">
          <a:xfrm>
            <a:off x="5854827" y="2322967"/>
            <a:ext cx="1441420" cy="256545"/>
          </a:xfrm>
          <a:prstGeom prst="rect">
            <a:avLst/>
          </a:prstGeom>
          <a:noFill/>
        </p:spPr>
        <p:txBody>
          <a:bodyPr wrap="none">
            <a:spAutoFit/>
          </a:bodyPr>
          <a:lstStyle/>
          <a:p>
            <a:pPr>
              <a:defRPr/>
            </a:pPr>
            <a:r>
              <a:rPr lang="en-IN" sz="1067" b="1" dirty="0" smtClean="0"/>
              <a:t>Model + Prediction</a:t>
            </a:r>
            <a:endParaRPr lang="en-IN" sz="1067" b="1" dirty="0"/>
          </a:p>
        </p:txBody>
      </p:sp>
      <p:pic>
        <p:nvPicPr>
          <p:cNvPr id="7" name="Picture 6"/>
          <p:cNvPicPr>
            <a:picLocks noChangeAspect="1"/>
          </p:cNvPicPr>
          <p:nvPr/>
        </p:nvPicPr>
        <p:blipFill>
          <a:blip r:embed="rId8"/>
          <a:stretch>
            <a:fillRect/>
          </a:stretch>
        </p:blipFill>
        <p:spPr>
          <a:xfrm>
            <a:off x="4217914" y="4168914"/>
            <a:ext cx="461927" cy="455685"/>
          </a:xfrm>
          <a:prstGeom prst="rect">
            <a:avLst/>
          </a:prstGeom>
        </p:spPr>
      </p:pic>
      <p:sp>
        <p:nvSpPr>
          <p:cNvPr id="240" name="TextBox 239">
            <a:extLst/>
          </p:cNvPr>
          <p:cNvSpPr txBox="1"/>
          <p:nvPr/>
        </p:nvSpPr>
        <p:spPr bwMode="auto">
          <a:xfrm>
            <a:off x="3843978" y="4592160"/>
            <a:ext cx="2737428" cy="261610"/>
          </a:xfrm>
          <a:prstGeom prst="rect">
            <a:avLst/>
          </a:prstGeom>
          <a:noFill/>
        </p:spPr>
        <p:txBody>
          <a:bodyPr wrap="square">
            <a:spAutoFit/>
          </a:bodyPr>
          <a:lstStyle/>
          <a:p>
            <a:pPr algn="ctr">
              <a:defRPr/>
            </a:pPr>
            <a:r>
              <a:rPr lang="en-IN" sz="1100" dirty="0" smtClean="0"/>
              <a:t>   SageMaker/ R / Python/ Scala </a:t>
            </a:r>
            <a:endParaRPr lang="en-IN" sz="1100" dirty="0"/>
          </a:p>
        </p:txBody>
      </p:sp>
      <p:pic>
        <p:nvPicPr>
          <p:cNvPr id="241" name="Picture 240"/>
          <p:cNvPicPr>
            <a:picLocks noChangeAspect="1"/>
          </p:cNvPicPr>
          <p:nvPr/>
        </p:nvPicPr>
        <p:blipFill>
          <a:blip r:embed="rId7"/>
          <a:stretch>
            <a:fillRect/>
          </a:stretch>
        </p:blipFill>
        <p:spPr>
          <a:xfrm>
            <a:off x="4859536" y="1704227"/>
            <a:ext cx="605730" cy="678171"/>
          </a:xfrm>
          <a:prstGeom prst="rect">
            <a:avLst/>
          </a:prstGeom>
        </p:spPr>
      </p:pic>
      <p:sp>
        <p:nvSpPr>
          <p:cNvPr id="242" name="TextBox 241">
            <a:extLst/>
          </p:cNvPr>
          <p:cNvSpPr txBox="1"/>
          <p:nvPr/>
        </p:nvSpPr>
        <p:spPr bwMode="auto">
          <a:xfrm>
            <a:off x="4829360" y="2345452"/>
            <a:ext cx="1085554" cy="256545"/>
          </a:xfrm>
          <a:prstGeom prst="rect">
            <a:avLst/>
          </a:prstGeom>
          <a:noFill/>
        </p:spPr>
        <p:txBody>
          <a:bodyPr wrap="none">
            <a:spAutoFit/>
          </a:bodyPr>
          <a:lstStyle/>
          <a:p>
            <a:pPr>
              <a:defRPr/>
            </a:pPr>
            <a:r>
              <a:rPr lang="en-IN" sz="1067" b="1" dirty="0" smtClean="0"/>
              <a:t>Enriched data</a:t>
            </a:r>
            <a:endParaRPr lang="en-IN" sz="1067" b="1" dirty="0"/>
          </a:p>
        </p:txBody>
      </p:sp>
      <p:sp>
        <p:nvSpPr>
          <p:cNvPr id="243" name="Rounded Rectangle 242">
            <a:extLst/>
          </p:cNvPr>
          <p:cNvSpPr/>
          <p:nvPr/>
        </p:nvSpPr>
        <p:spPr bwMode="auto">
          <a:xfrm>
            <a:off x="3771646" y="3155380"/>
            <a:ext cx="1061307" cy="53157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ETL</a:t>
            </a:r>
            <a:endParaRPr lang="en-IN" sz="1200" b="1" dirty="0">
              <a:solidFill>
                <a:schemeClr val="tx1"/>
              </a:solidFill>
            </a:endParaRPr>
          </a:p>
        </p:txBody>
      </p:sp>
      <p:sp>
        <p:nvSpPr>
          <p:cNvPr id="244" name="Right Arrow 26667">
            <a:extLst/>
          </p:cNvPr>
          <p:cNvSpPr/>
          <p:nvPr/>
        </p:nvSpPr>
        <p:spPr bwMode="auto">
          <a:xfrm rot="17713594">
            <a:off x="4627161" y="2691194"/>
            <a:ext cx="583851"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pic>
        <p:nvPicPr>
          <p:cNvPr id="11" name="Picture 10"/>
          <p:cNvPicPr>
            <a:picLocks noChangeAspect="1"/>
          </p:cNvPicPr>
          <p:nvPr/>
        </p:nvPicPr>
        <p:blipFill>
          <a:blip r:embed="rId9"/>
          <a:stretch>
            <a:fillRect/>
          </a:stretch>
        </p:blipFill>
        <p:spPr>
          <a:xfrm>
            <a:off x="4375833" y="2622290"/>
            <a:ext cx="353877" cy="469429"/>
          </a:xfrm>
          <a:prstGeom prst="rect">
            <a:avLst/>
          </a:prstGeom>
        </p:spPr>
      </p:pic>
      <p:sp>
        <p:nvSpPr>
          <p:cNvPr id="246" name="TextBox 245">
            <a:extLst/>
          </p:cNvPr>
          <p:cNvSpPr txBox="1"/>
          <p:nvPr/>
        </p:nvSpPr>
        <p:spPr bwMode="auto">
          <a:xfrm>
            <a:off x="3457152" y="3368103"/>
            <a:ext cx="1519632" cy="276999"/>
          </a:xfrm>
          <a:prstGeom prst="rect">
            <a:avLst/>
          </a:prstGeom>
          <a:noFill/>
        </p:spPr>
        <p:txBody>
          <a:bodyPr wrap="square">
            <a:spAutoFit/>
          </a:bodyPr>
          <a:lstStyle/>
          <a:p>
            <a:pPr algn="ctr">
              <a:defRPr/>
            </a:pPr>
            <a:r>
              <a:rPr lang="en-IN" sz="1200" dirty="0" smtClean="0"/>
              <a:t>   Amazon Glue </a:t>
            </a:r>
            <a:endParaRPr lang="en-IN" sz="1200" dirty="0"/>
          </a:p>
        </p:txBody>
      </p:sp>
      <p:pic>
        <p:nvPicPr>
          <p:cNvPr id="12" name="Picture 11"/>
          <p:cNvPicPr>
            <a:picLocks noChangeAspect="1"/>
          </p:cNvPicPr>
          <p:nvPr/>
        </p:nvPicPr>
        <p:blipFill>
          <a:blip r:embed="rId10"/>
          <a:stretch>
            <a:fillRect/>
          </a:stretch>
        </p:blipFill>
        <p:spPr>
          <a:xfrm>
            <a:off x="3659513" y="6179105"/>
            <a:ext cx="539037" cy="373618"/>
          </a:xfrm>
          <a:prstGeom prst="rect">
            <a:avLst/>
          </a:prstGeom>
        </p:spPr>
      </p:pic>
      <p:sp>
        <p:nvSpPr>
          <p:cNvPr id="13" name="TextBox 12"/>
          <p:cNvSpPr txBox="1"/>
          <p:nvPr/>
        </p:nvSpPr>
        <p:spPr>
          <a:xfrm>
            <a:off x="11227042" y="4058086"/>
            <a:ext cx="920660" cy="240065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 data lake and core engine is displayed for AWS cloud indicatively.</a:t>
            </a:r>
          </a:p>
          <a:p>
            <a:pPr fontAlgn="base">
              <a:buClr>
                <a:schemeClr val="tx2"/>
              </a:buClr>
            </a:pPr>
            <a:endParaRPr lang="en-US" sz="1200" dirty="0">
              <a:latin typeface="+mj-lt"/>
            </a:endParaRPr>
          </a:p>
          <a:p>
            <a:pPr fontAlgn="base">
              <a:buClr>
                <a:schemeClr val="tx2"/>
              </a:buClr>
            </a:pPr>
            <a:r>
              <a:rPr lang="en-US" sz="1200" dirty="0" smtClean="0">
                <a:latin typeface="+mj-lt"/>
              </a:rPr>
              <a:t> Similarly, it will be offered for other Cloud/ On-premise Tech stacks</a:t>
            </a:r>
          </a:p>
        </p:txBody>
      </p:sp>
      <p:pic>
        <p:nvPicPr>
          <p:cNvPr id="247" name="Picture 246"/>
          <p:cNvPicPr>
            <a:picLocks noChangeAspect="1"/>
          </p:cNvPicPr>
          <p:nvPr/>
        </p:nvPicPr>
        <p:blipFill>
          <a:blip r:embed="rId11"/>
          <a:stretch>
            <a:fillRect/>
          </a:stretch>
        </p:blipFill>
        <p:spPr>
          <a:xfrm>
            <a:off x="4346628" y="6173854"/>
            <a:ext cx="582705" cy="328398"/>
          </a:xfrm>
          <a:prstGeom prst="rect">
            <a:avLst/>
          </a:prstGeom>
        </p:spPr>
      </p:pic>
      <p:sp>
        <p:nvSpPr>
          <p:cNvPr id="248" name="TextBox 247"/>
          <p:cNvSpPr txBox="1"/>
          <p:nvPr/>
        </p:nvSpPr>
        <p:spPr>
          <a:xfrm>
            <a:off x="6751062" y="6162422"/>
            <a:ext cx="626534"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800" dirty="0" smtClean="0">
                <a:solidFill>
                  <a:schemeClr val="bg2"/>
                </a:solidFill>
                <a:latin typeface="+mj-lt"/>
              </a:rPr>
              <a:t>   +</a:t>
            </a:r>
          </a:p>
        </p:txBody>
      </p:sp>
      <p:pic>
        <p:nvPicPr>
          <p:cNvPr id="249" name="Picture 248"/>
          <p:cNvPicPr>
            <a:picLocks noChangeAspect="1"/>
          </p:cNvPicPr>
          <p:nvPr/>
        </p:nvPicPr>
        <p:blipFill>
          <a:blip r:embed="rId12"/>
          <a:stretch>
            <a:fillRect/>
          </a:stretch>
        </p:blipFill>
        <p:spPr>
          <a:xfrm>
            <a:off x="9213537" y="4049849"/>
            <a:ext cx="1647844" cy="647816"/>
          </a:xfrm>
          <a:prstGeom prst="rect">
            <a:avLst/>
          </a:prstGeom>
        </p:spPr>
      </p:pic>
      <p:sp>
        <p:nvSpPr>
          <p:cNvPr id="250" name="TextBox 249"/>
          <p:cNvSpPr txBox="1"/>
          <p:nvPr/>
        </p:nvSpPr>
        <p:spPr>
          <a:xfrm>
            <a:off x="7296247" y="2233085"/>
            <a:ext cx="1142359"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Recommended KPIs, Reports and Dashboards</a:t>
            </a:r>
          </a:p>
        </p:txBody>
      </p:sp>
      <p:pic>
        <p:nvPicPr>
          <p:cNvPr id="251" name="Picture 250"/>
          <p:cNvPicPr>
            <a:picLocks noChangeAspect="1"/>
          </p:cNvPicPr>
          <p:nvPr/>
        </p:nvPicPr>
        <p:blipFill>
          <a:blip r:embed="rId13"/>
          <a:stretch>
            <a:fillRect/>
          </a:stretch>
        </p:blipFill>
        <p:spPr>
          <a:xfrm>
            <a:off x="5281982" y="4234340"/>
            <a:ext cx="339754" cy="339754"/>
          </a:xfrm>
          <a:prstGeom prst="rect">
            <a:avLst/>
          </a:prstGeom>
        </p:spPr>
      </p:pic>
      <p:pic>
        <p:nvPicPr>
          <p:cNvPr id="252" name="Picture 251"/>
          <p:cNvPicPr>
            <a:picLocks noChangeAspect="1"/>
          </p:cNvPicPr>
          <p:nvPr/>
        </p:nvPicPr>
        <p:blipFill>
          <a:blip r:embed="rId14"/>
          <a:stretch>
            <a:fillRect/>
          </a:stretch>
        </p:blipFill>
        <p:spPr>
          <a:xfrm>
            <a:off x="4701770" y="4180431"/>
            <a:ext cx="458027" cy="316955"/>
          </a:xfrm>
          <a:prstGeom prst="rect">
            <a:avLst/>
          </a:prstGeom>
        </p:spPr>
      </p:pic>
      <p:pic>
        <p:nvPicPr>
          <p:cNvPr id="253" name="Picture 252"/>
          <p:cNvPicPr>
            <a:picLocks noChangeAspect="1"/>
          </p:cNvPicPr>
          <p:nvPr/>
        </p:nvPicPr>
        <p:blipFill>
          <a:blip r:embed="rId15"/>
          <a:stretch>
            <a:fillRect/>
          </a:stretch>
        </p:blipFill>
        <p:spPr>
          <a:xfrm>
            <a:off x="5667610" y="4207822"/>
            <a:ext cx="245906" cy="313410"/>
          </a:xfrm>
          <a:prstGeom prst="rect">
            <a:avLst/>
          </a:prstGeom>
        </p:spPr>
      </p:pic>
      <p:sp>
        <p:nvSpPr>
          <p:cNvPr id="254" name="Left-Right Arrow 253"/>
          <p:cNvSpPr/>
          <p:nvPr/>
        </p:nvSpPr>
        <p:spPr>
          <a:xfrm>
            <a:off x="1297353" y="477511"/>
            <a:ext cx="8644334" cy="478861"/>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solidFill>
                  <a:schemeClr val="bg1"/>
                </a:solidFill>
              </a:rPr>
              <a:t>Web based app (Powered by </a:t>
            </a:r>
            <a:r>
              <a:rPr lang="en-US" sz="1400" b="1" dirty="0" err="1" smtClean="0">
                <a:solidFill>
                  <a:schemeClr val="bg1"/>
                </a:solidFill>
              </a:rPr>
              <a:t>ChatBot</a:t>
            </a:r>
            <a:r>
              <a:rPr lang="en-US" sz="1400" b="1" dirty="0" smtClean="0">
                <a:solidFill>
                  <a:schemeClr val="bg1"/>
                </a:solidFill>
              </a:rPr>
              <a:t>/</a:t>
            </a:r>
            <a:r>
              <a:rPr lang="en-US" sz="1400" b="1" dirty="0" err="1" smtClean="0">
                <a:solidFill>
                  <a:schemeClr val="bg1"/>
                </a:solidFill>
              </a:rPr>
              <a:t>VoiceBot</a:t>
            </a:r>
            <a:r>
              <a:rPr lang="en-US" sz="1400" b="1" dirty="0" smtClean="0">
                <a:solidFill>
                  <a:schemeClr val="bg1"/>
                </a:solidFill>
              </a:rPr>
              <a:t> Assistant)</a:t>
            </a:r>
            <a:endParaRPr lang="en-US" sz="1400" b="1" dirty="0">
              <a:solidFill>
                <a:schemeClr val="bg1"/>
              </a:solidFill>
            </a:endParaRPr>
          </a:p>
        </p:txBody>
      </p:sp>
      <p:cxnSp>
        <p:nvCxnSpPr>
          <p:cNvPr id="257" name="Straight Arrow Connector 256"/>
          <p:cNvCxnSpPr/>
          <p:nvPr/>
        </p:nvCxnSpPr>
        <p:spPr>
          <a:xfrm flipH="1">
            <a:off x="2037806" y="862149"/>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5223470" y="834188"/>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9307099" y="842526"/>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p:cNvPr>
          <p:cNvSpPr/>
          <p:nvPr/>
        </p:nvSpPr>
        <p:spPr>
          <a:xfrm>
            <a:off x="3695310" y="4850209"/>
            <a:ext cx="3292232" cy="803899"/>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PARTNER SOLUTIONS INTEGRATION</a:t>
            </a:r>
            <a:endParaRPr lang="en-IN" sz="1200" b="1" dirty="0">
              <a:solidFill>
                <a:schemeClr val="tx1"/>
              </a:solidFill>
            </a:endParaRPr>
          </a:p>
        </p:txBody>
      </p:sp>
      <p:pic>
        <p:nvPicPr>
          <p:cNvPr id="4" name="Picture 3"/>
          <p:cNvPicPr>
            <a:picLocks noChangeAspect="1"/>
          </p:cNvPicPr>
          <p:nvPr/>
        </p:nvPicPr>
        <p:blipFill>
          <a:blip r:embed="rId16"/>
          <a:stretch>
            <a:fillRect/>
          </a:stretch>
        </p:blipFill>
        <p:spPr>
          <a:xfrm>
            <a:off x="3789167" y="5145745"/>
            <a:ext cx="1357292" cy="351490"/>
          </a:xfrm>
          <a:prstGeom prst="rect">
            <a:avLst/>
          </a:prstGeom>
        </p:spPr>
      </p:pic>
      <p:pic>
        <p:nvPicPr>
          <p:cNvPr id="5" name="Picture 4"/>
          <p:cNvPicPr>
            <a:picLocks noChangeAspect="1"/>
          </p:cNvPicPr>
          <p:nvPr/>
        </p:nvPicPr>
        <p:blipFill>
          <a:blip r:embed="rId17"/>
          <a:stretch>
            <a:fillRect/>
          </a:stretch>
        </p:blipFill>
        <p:spPr>
          <a:xfrm>
            <a:off x="5223172" y="5137121"/>
            <a:ext cx="487961" cy="473174"/>
          </a:xfrm>
          <a:prstGeom prst="rect">
            <a:avLst/>
          </a:prstGeom>
        </p:spPr>
      </p:pic>
      <p:pic>
        <p:nvPicPr>
          <p:cNvPr id="8" name="Picture 7"/>
          <p:cNvPicPr>
            <a:picLocks noChangeAspect="1"/>
          </p:cNvPicPr>
          <p:nvPr/>
        </p:nvPicPr>
        <p:blipFill>
          <a:blip r:embed="rId18"/>
          <a:stretch>
            <a:fillRect/>
          </a:stretch>
        </p:blipFill>
        <p:spPr>
          <a:xfrm>
            <a:off x="6075476" y="4166235"/>
            <a:ext cx="468741" cy="483861"/>
          </a:xfrm>
          <a:prstGeom prst="rect">
            <a:avLst/>
          </a:prstGeom>
        </p:spPr>
      </p:pic>
      <p:pic>
        <p:nvPicPr>
          <p:cNvPr id="10" name="Picture 9"/>
          <p:cNvPicPr>
            <a:picLocks noChangeAspect="1"/>
          </p:cNvPicPr>
          <p:nvPr/>
        </p:nvPicPr>
        <p:blipFill>
          <a:blip r:embed="rId19"/>
          <a:stretch>
            <a:fillRect/>
          </a:stretch>
        </p:blipFill>
        <p:spPr>
          <a:xfrm>
            <a:off x="5793214" y="5120800"/>
            <a:ext cx="553278" cy="294297"/>
          </a:xfrm>
          <a:prstGeom prst="rect">
            <a:avLst/>
          </a:prstGeom>
        </p:spPr>
      </p:pic>
      <p:sp>
        <p:nvSpPr>
          <p:cNvPr id="119" name="Rounded Rectangle 118">
            <a:extLst/>
          </p:cNvPr>
          <p:cNvSpPr/>
          <p:nvPr/>
        </p:nvSpPr>
        <p:spPr>
          <a:xfrm>
            <a:off x="3415835" y="5700259"/>
            <a:ext cx="7550416" cy="37009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defRPr/>
            </a:pPr>
            <a:r>
              <a:rPr lang="en-IN" sz="1200" b="1" dirty="0" smtClean="0">
                <a:solidFill>
                  <a:schemeClr val="tx1"/>
                </a:solidFill>
              </a:rPr>
              <a:t>AUTOMATION SOLUTIONS (RPA + DEVOPS) </a:t>
            </a:r>
            <a:endParaRPr lang="en-IN" sz="1200" b="1" dirty="0">
              <a:solidFill>
                <a:schemeClr val="tx1"/>
              </a:solidFill>
            </a:endParaRPr>
          </a:p>
        </p:txBody>
      </p:sp>
      <p:pic>
        <p:nvPicPr>
          <p:cNvPr id="14" name="Picture 13"/>
          <p:cNvPicPr>
            <a:picLocks noChangeAspect="1"/>
          </p:cNvPicPr>
          <p:nvPr/>
        </p:nvPicPr>
        <p:blipFill>
          <a:blip r:embed="rId20"/>
          <a:stretch>
            <a:fillRect/>
          </a:stretch>
        </p:blipFill>
        <p:spPr>
          <a:xfrm>
            <a:off x="8233640" y="5715323"/>
            <a:ext cx="621300" cy="274053"/>
          </a:xfrm>
          <a:prstGeom prst="rect">
            <a:avLst/>
          </a:prstGeom>
        </p:spPr>
      </p:pic>
      <p:pic>
        <p:nvPicPr>
          <p:cNvPr id="15" name="Picture 14"/>
          <p:cNvPicPr>
            <a:picLocks noChangeAspect="1"/>
          </p:cNvPicPr>
          <p:nvPr/>
        </p:nvPicPr>
        <p:blipFill>
          <a:blip r:embed="rId21"/>
          <a:stretch>
            <a:fillRect/>
          </a:stretch>
        </p:blipFill>
        <p:spPr>
          <a:xfrm>
            <a:off x="7230664" y="5740618"/>
            <a:ext cx="567362" cy="304851"/>
          </a:xfrm>
          <a:prstGeom prst="rect">
            <a:avLst/>
          </a:prstGeom>
        </p:spPr>
      </p:pic>
      <p:pic>
        <p:nvPicPr>
          <p:cNvPr id="16" name="Picture 15"/>
          <p:cNvPicPr>
            <a:picLocks noChangeAspect="1"/>
          </p:cNvPicPr>
          <p:nvPr/>
        </p:nvPicPr>
        <p:blipFill>
          <a:blip r:embed="rId22"/>
          <a:stretch>
            <a:fillRect/>
          </a:stretch>
        </p:blipFill>
        <p:spPr>
          <a:xfrm>
            <a:off x="9213982" y="5731257"/>
            <a:ext cx="382304" cy="309013"/>
          </a:xfrm>
          <a:prstGeom prst="rect">
            <a:avLst/>
          </a:prstGeom>
        </p:spPr>
      </p:pic>
      <p:pic>
        <p:nvPicPr>
          <p:cNvPr id="17" name="Picture 16"/>
          <p:cNvPicPr>
            <a:picLocks noChangeAspect="1"/>
          </p:cNvPicPr>
          <p:nvPr/>
        </p:nvPicPr>
        <p:blipFill>
          <a:blip r:embed="rId23"/>
          <a:stretch>
            <a:fillRect/>
          </a:stretch>
        </p:blipFill>
        <p:spPr>
          <a:xfrm>
            <a:off x="6090877" y="5399122"/>
            <a:ext cx="878978" cy="225379"/>
          </a:xfrm>
          <a:prstGeom prst="rect">
            <a:avLst/>
          </a:prstGeom>
        </p:spPr>
      </p:pic>
      <p:grpSp>
        <p:nvGrpSpPr>
          <p:cNvPr id="120" name="Group 119"/>
          <p:cNvGrpSpPr/>
          <p:nvPr/>
        </p:nvGrpSpPr>
        <p:grpSpPr>
          <a:xfrm>
            <a:off x="863525" y="4860995"/>
            <a:ext cx="1456559" cy="1015516"/>
            <a:chOff x="601613" y="1581341"/>
            <a:chExt cx="905816" cy="918444"/>
          </a:xfrm>
        </p:grpSpPr>
        <p:sp>
          <p:nvSpPr>
            <p:cNvPr id="12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Customer Data </a:t>
              </a:r>
              <a:endParaRPr lang="en-IN" sz="900" b="1" dirty="0">
                <a:solidFill>
                  <a:prstClr val="black"/>
                </a:solidFill>
              </a:endParaRPr>
            </a:p>
          </p:txBody>
        </p:sp>
        <p:sp>
          <p:nvSpPr>
            <p:cNvPr id="122" name="TextBox 121">
              <a:extLst>
                <a:ext uri="{FF2B5EF4-FFF2-40B4-BE49-F238E27FC236}">
                  <a16:creationId xmlns:a16="http://schemas.microsoft.com/office/drawing/2014/main" id="{3C4BB5B3-9582-4BF2-A128-5CA2AC1BF800}"/>
                </a:ext>
              </a:extLst>
            </p:cNvPr>
            <p:cNvSpPr txBox="1"/>
            <p:nvPr/>
          </p:nvSpPr>
          <p:spPr>
            <a:xfrm>
              <a:off x="601613" y="1581341"/>
              <a:ext cx="905816" cy="194846"/>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Customer</a:t>
              </a:r>
              <a:endParaRPr lang="en-US" sz="900" b="1" dirty="0">
                <a:latin typeface="Telstra Akkurat Light"/>
                <a:cs typeface="Arial" charset="0"/>
              </a:endParaRPr>
            </a:p>
          </p:txBody>
        </p:sp>
        <p:pic>
          <p:nvPicPr>
            <p:cNvPr id="12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Up-Down Arrow 17"/>
          <p:cNvSpPr/>
          <p:nvPr/>
        </p:nvSpPr>
        <p:spPr>
          <a:xfrm>
            <a:off x="5281981" y="2579512"/>
            <a:ext cx="256443" cy="1210165"/>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endParaRPr lang="en-US" sz="2400">
              <a:solidFill>
                <a:schemeClr val="dk1"/>
              </a:solidFill>
            </a:endParaRPr>
          </a:p>
        </p:txBody>
      </p:sp>
      <p:sp>
        <p:nvSpPr>
          <p:cNvPr id="124" name="TextBox 123"/>
          <p:cNvSpPr txBox="1"/>
          <p:nvPr/>
        </p:nvSpPr>
        <p:spPr>
          <a:xfrm>
            <a:off x="6544217" y="2858410"/>
            <a:ext cx="971813" cy="92333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Predictive </a:t>
            </a:r>
          </a:p>
          <a:p>
            <a:pPr fontAlgn="base">
              <a:buClr>
                <a:schemeClr val="tx2"/>
              </a:buClr>
            </a:pPr>
            <a:r>
              <a:rPr lang="en-US" sz="1200" dirty="0" smtClean="0">
                <a:latin typeface="+mj-lt"/>
              </a:rPr>
              <a:t>and </a:t>
            </a:r>
          </a:p>
          <a:p>
            <a:pPr fontAlgn="base">
              <a:buClr>
                <a:schemeClr val="tx2"/>
              </a:buClr>
            </a:pPr>
            <a:r>
              <a:rPr lang="en-US" sz="1200" dirty="0" smtClean="0">
                <a:latin typeface="+mj-lt"/>
              </a:rPr>
              <a:t>Prescriptive Analytics Results</a:t>
            </a:r>
          </a:p>
        </p:txBody>
      </p:sp>
    </p:spTree>
    <p:extLst>
      <p:ext uri="{BB962C8B-B14F-4D97-AF65-F5344CB8AC3E}">
        <p14:creationId xmlns:p14="http://schemas.microsoft.com/office/powerpoint/2010/main" val="3811506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RETINA </a:t>
            </a:r>
            <a:b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b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 Trusted INsights Assistant)</a:t>
            </a:r>
            <a:endPar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eft-Right Arrow 27"/>
          <p:cNvSpPr/>
          <p:nvPr/>
        </p:nvSpPr>
        <p:spPr>
          <a:xfrm>
            <a:off x="509151" y="5892417"/>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CONSULTING + AUTOMATION + ANALYTICS (Domain expertise + NLP + AI BOTs )</a:t>
            </a:r>
            <a:endParaRPr lang="en-US" dirty="0">
              <a:solidFill>
                <a:schemeClr val="bg1"/>
              </a:solidFill>
            </a:endParaRPr>
          </a:p>
        </p:txBody>
      </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85" y="2565060"/>
            <a:ext cx="567604" cy="5676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55092" y="1219962"/>
            <a:ext cx="2622293" cy="3903214"/>
            <a:chOff x="170814" y="1282741"/>
            <a:chExt cx="1997917" cy="3027315"/>
          </a:xfrm>
        </p:grpSpPr>
        <p:pic>
          <p:nvPicPr>
            <p:cNvPr id="2" name="Picture 1"/>
            <p:cNvPicPr>
              <a:picLocks noChangeAspect="1"/>
            </p:cNvPicPr>
            <p:nvPr/>
          </p:nvPicPr>
          <p:blipFill>
            <a:blip r:embed="rId3"/>
            <a:stretch>
              <a:fillRect/>
            </a:stretch>
          </p:blipFill>
          <p:spPr>
            <a:xfrm>
              <a:off x="170814" y="1282741"/>
              <a:ext cx="1997917" cy="3027315"/>
            </a:xfrm>
            <a:prstGeom prst="rect">
              <a:avLst/>
            </a:prstGeom>
          </p:spPr>
        </p:pic>
        <p:sp>
          <p:nvSpPr>
            <p:cNvPr id="5" name="TextBox 4"/>
            <p:cNvSpPr txBox="1"/>
            <p:nvPr/>
          </p:nvSpPr>
          <p:spPr>
            <a:xfrm>
              <a:off x="848767" y="133499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9" name="Group 8"/>
          <p:cNvGrpSpPr/>
          <p:nvPr/>
        </p:nvGrpSpPr>
        <p:grpSpPr>
          <a:xfrm>
            <a:off x="3735440" y="1206900"/>
            <a:ext cx="2445550" cy="3916276"/>
            <a:chOff x="2476185" y="1282741"/>
            <a:chExt cx="1997917" cy="3027315"/>
          </a:xfrm>
        </p:grpSpPr>
        <p:pic>
          <p:nvPicPr>
            <p:cNvPr id="4" name="Picture 3"/>
            <p:cNvPicPr>
              <a:picLocks noChangeAspect="1"/>
            </p:cNvPicPr>
            <p:nvPr/>
          </p:nvPicPr>
          <p:blipFill>
            <a:blip r:embed="rId4"/>
            <a:stretch>
              <a:fillRect/>
            </a:stretch>
          </p:blipFill>
          <p:spPr>
            <a:xfrm>
              <a:off x="2476185" y="1282741"/>
              <a:ext cx="1997917" cy="3027315"/>
            </a:xfrm>
            <a:prstGeom prst="rect">
              <a:avLst/>
            </a:prstGeom>
          </p:spPr>
        </p:pic>
        <p:sp>
          <p:nvSpPr>
            <p:cNvPr id="29" name="TextBox 28"/>
            <p:cNvSpPr txBox="1"/>
            <p:nvPr/>
          </p:nvSpPr>
          <p:spPr>
            <a:xfrm>
              <a:off x="3120165" y="130424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12" name="Group 11"/>
          <p:cNvGrpSpPr/>
          <p:nvPr/>
        </p:nvGrpSpPr>
        <p:grpSpPr>
          <a:xfrm>
            <a:off x="6541529" y="1206900"/>
            <a:ext cx="2594628" cy="3968684"/>
            <a:chOff x="6797566" y="1192146"/>
            <a:chExt cx="2594628" cy="3968684"/>
          </a:xfrm>
        </p:grpSpPr>
        <p:pic>
          <p:nvPicPr>
            <p:cNvPr id="11" name="Picture 10"/>
            <p:cNvPicPr>
              <a:picLocks noChangeAspect="1"/>
            </p:cNvPicPr>
            <p:nvPr/>
          </p:nvPicPr>
          <p:blipFill>
            <a:blip r:embed="rId5"/>
            <a:stretch>
              <a:fillRect/>
            </a:stretch>
          </p:blipFill>
          <p:spPr>
            <a:xfrm>
              <a:off x="6797566" y="1192146"/>
              <a:ext cx="2594628" cy="3968684"/>
            </a:xfrm>
            <a:prstGeom prst="rect">
              <a:avLst/>
            </a:prstGeom>
          </p:spPr>
        </p:pic>
        <p:sp>
          <p:nvSpPr>
            <p:cNvPr id="33" name="TextBox 32"/>
            <p:cNvSpPr txBox="1"/>
            <p:nvPr/>
          </p:nvSpPr>
          <p:spPr>
            <a:xfrm>
              <a:off x="7670960" y="1286678"/>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24" name="Group 23"/>
          <p:cNvGrpSpPr/>
          <p:nvPr/>
        </p:nvGrpSpPr>
        <p:grpSpPr>
          <a:xfrm>
            <a:off x="9338318" y="1169240"/>
            <a:ext cx="2600791" cy="4044004"/>
            <a:chOff x="9338318" y="1169240"/>
            <a:chExt cx="2600791" cy="4044004"/>
          </a:xfrm>
        </p:grpSpPr>
        <p:pic>
          <p:nvPicPr>
            <p:cNvPr id="22" name="Picture 21"/>
            <p:cNvPicPr>
              <a:picLocks noChangeAspect="1"/>
            </p:cNvPicPr>
            <p:nvPr/>
          </p:nvPicPr>
          <p:blipFill>
            <a:blip r:embed="rId6"/>
            <a:stretch>
              <a:fillRect/>
            </a:stretch>
          </p:blipFill>
          <p:spPr>
            <a:xfrm>
              <a:off x="9338318" y="1169240"/>
              <a:ext cx="2600791" cy="4044004"/>
            </a:xfrm>
            <a:prstGeom prst="rect">
              <a:avLst/>
            </a:prstGeom>
          </p:spPr>
        </p:pic>
        <p:sp>
          <p:nvSpPr>
            <p:cNvPr id="37" name="TextBox 36"/>
            <p:cNvSpPr txBox="1"/>
            <p:nvPr/>
          </p:nvSpPr>
          <p:spPr>
            <a:xfrm>
              <a:off x="10214793" y="1301432"/>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sp>
        <p:nvSpPr>
          <p:cNvPr id="3" name="TextBox 2"/>
          <p:cNvSpPr txBox="1"/>
          <p:nvPr/>
        </p:nvSpPr>
        <p:spPr>
          <a:xfrm>
            <a:off x="972660" y="5278559"/>
            <a:ext cx="10633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rPr>
              <a:t>Please </a:t>
            </a:r>
            <a:r>
              <a:rPr lang="en-US" sz="1400" dirty="0">
                <a:solidFill>
                  <a:srgbClr val="0070C0"/>
                </a:solidFill>
              </a:rPr>
              <a:t>try RETINA </a:t>
            </a:r>
            <a:r>
              <a:rPr lang="en-US" sz="1400" dirty="0" err="1" smtClean="0">
                <a:solidFill>
                  <a:srgbClr val="0070C0"/>
                </a:solidFill>
              </a:rPr>
              <a:t>chatbot</a:t>
            </a:r>
            <a:r>
              <a:rPr lang="en-US" sz="1400" dirty="0" smtClean="0">
                <a:solidFill>
                  <a:srgbClr val="0070C0"/>
                </a:solidFill>
              </a:rPr>
              <a:t> at</a:t>
            </a:r>
            <a:r>
              <a:rPr lang="en-US" sz="1400" dirty="0">
                <a:solidFill>
                  <a:srgbClr val="0070C0"/>
                </a:solidFill>
              </a:rPr>
              <a:t>: </a:t>
            </a:r>
            <a:r>
              <a:rPr lang="en-US" sz="1400" u="sng" dirty="0">
                <a:solidFill>
                  <a:srgbClr val="0070C0"/>
                </a:solidFill>
                <a:hlinkClick r:id="rId7"/>
              </a:rPr>
              <a:t>https://</a:t>
            </a:r>
            <a:r>
              <a:rPr lang="en-US" sz="1400" u="sng" dirty="0" smtClean="0">
                <a:solidFill>
                  <a:srgbClr val="0070C0"/>
                </a:solidFill>
                <a:hlinkClick r:id="rId7"/>
              </a:rPr>
              <a:t>assistant-chat-au-syd.watsonplatform.net/web/public/4438db1f-32c7-4626-a2f9-348fc43a8ba9</a:t>
            </a:r>
            <a:endParaRPr lang="en-US" sz="1400" u="sng" dirty="0" smtClean="0">
              <a:solidFill>
                <a:srgbClr val="0070C0"/>
              </a:solidFill>
            </a:endParaRPr>
          </a:p>
        </p:txBody>
      </p:sp>
      <p:sp>
        <p:nvSpPr>
          <p:cNvPr id="7" name="TextBox 6"/>
          <p:cNvSpPr txBox="1"/>
          <p:nvPr/>
        </p:nvSpPr>
        <p:spPr>
          <a:xfrm>
            <a:off x="972660" y="5656217"/>
            <a:ext cx="1063321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latin typeface="+mj-lt"/>
              </a:rPr>
              <a:t>Please try RETINA </a:t>
            </a:r>
            <a:r>
              <a:rPr lang="en-US" sz="1400" dirty="0" err="1" smtClean="0">
                <a:solidFill>
                  <a:srgbClr val="0070C0"/>
                </a:solidFill>
                <a:latin typeface="+mj-lt"/>
              </a:rPr>
              <a:t>VoiceBot</a:t>
            </a:r>
            <a:r>
              <a:rPr lang="en-US" sz="1400" dirty="0" smtClean="0">
                <a:solidFill>
                  <a:srgbClr val="0070C0"/>
                </a:solidFill>
                <a:latin typeface="+mj-lt"/>
              </a:rPr>
              <a:t> </a:t>
            </a:r>
            <a:r>
              <a:rPr lang="en-US" sz="1400" dirty="0">
                <a:solidFill>
                  <a:srgbClr val="0070C0"/>
                </a:solidFill>
                <a:latin typeface="+mj-lt"/>
              </a:rPr>
              <a:t>at: </a:t>
            </a:r>
            <a:r>
              <a:rPr lang="en-US" sz="1400" dirty="0">
                <a:solidFill>
                  <a:srgbClr val="0070C0"/>
                </a:solidFill>
                <a:latin typeface="+mj-lt"/>
                <a:hlinkClick r:id="rId8"/>
              </a:rPr>
              <a:t>https://</a:t>
            </a:r>
            <a:r>
              <a:rPr lang="en-US" sz="1400" dirty="0" smtClean="0">
                <a:solidFill>
                  <a:srgbClr val="0070C0"/>
                </a:solidFill>
                <a:latin typeface="+mj-lt"/>
                <a:hlinkClick r:id="rId8"/>
              </a:rPr>
              <a:t>bot.dialogflow.com/29173db6-065f-4b0e-81e7-81834fe87dbd</a:t>
            </a:r>
            <a:endParaRPr lang="en-US" sz="1400" dirty="0" smtClean="0">
              <a:solidFill>
                <a:srgbClr val="0070C0"/>
              </a:solidFill>
              <a:latin typeface="+mj-lt"/>
            </a:endParaRPr>
          </a:p>
          <a:p>
            <a:pPr fontAlgn="base">
              <a:buClr>
                <a:schemeClr val="tx2"/>
              </a:buClr>
            </a:pPr>
            <a:r>
              <a:rPr lang="en-US" sz="1400" dirty="0" smtClean="0">
                <a:solidFill>
                  <a:srgbClr val="0070C0"/>
                </a:solidFill>
                <a:latin typeface="+mj-lt"/>
              </a:rPr>
              <a:t> </a:t>
            </a:r>
          </a:p>
        </p:txBody>
      </p:sp>
    </p:spTree>
    <p:extLst>
      <p:ext uri="{BB962C8B-B14F-4D97-AF65-F5344CB8AC3E}">
        <p14:creationId xmlns:p14="http://schemas.microsoft.com/office/powerpoint/2010/main" val="4269018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SMART VISUALIZATION – </a:t>
            </a:r>
            <a:r>
              <a:rPr lang="en-US" sz="2800" i="1" dirty="0" smtClean="0">
                <a:solidFill>
                  <a:srgbClr val="6D6E71"/>
                </a:solidFill>
              </a:rPr>
              <a:t>Illustrative</a:t>
            </a:r>
            <a:endParaRPr kumimoji="0" lang="en-US" sz="2400" b="1" i="1" u="none" strike="noStrike" kern="1200" cap="none" spc="0" normalizeH="0" baseline="0" noProof="0" dirty="0">
              <a:ln>
                <a:noFill/>
              </a:ln>
              <a:solidFill>
                <a:srgbClr val="6D6E71"/>
              </a:solidFill>
              <a:effectLst/>
              <a:uLnTx/>
              <a:uFillTx/>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74" t="11905"/>
          <a:stretch/>
        </p:blipFill>
        <p:spPr>
          <a:xfrm>
            <a:off x="378822" y="679268"/>
            <a:ext cx="11691258" cy="5943601"/>
          </a:xfrm>
          <a:prstGeom prst="rect">
            <a:avLst/>
          </a:prstGeom>
        </p:spPr>
      </p:pic>
    </p:spTree>
    <p:extLst>
      <p:ext uri="{BB962C8B-B14F-4D97-AF65-F5344CB8AC3E}">
        <p14:creationId xmlns:p14="http://schemas.microsoft.com/office/powerpoint/2010/main" val="1025928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16x9_TechMBPS_PPT_Template_2018" id="{9305AD44-1539-4005-9B6B-A89F92EA87EB}" vid="{7748103B-F7EC-443D-B22B-C47273101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3E0E9-BBAC-4E77-B03C-F4757A7347B6}">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4d6ad1ba-d08e-4b75-8db3-2812d04b0920"/>
    <ds:schemaRef ds:uri="http://www.w3.org/XML/1998/namespace"/>
    <ds:schemaRef ds:uri="http://purl.org/dc/terms/"/>
  </ds:schemaRefs>
</ds:datastoreItem>
</file>

<file path=customXml/itemProps2.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3.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16x9_TechMBPS_PPT_Template_2018</Template>
  <TotalTime>0</TotalTime>
  <Words>1557</Words>
  <Application>Microsoft Office PowerPoint</Application>
  <PresentationFormat>Widescreen</PresentationFormat>
  <Paragraphs>380</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Cambria</vt:lpstr>
      <vt:lpstr>Century Gothic</vt:lpstr>
      <vt:lpstr>Copperplate Gothic Bold</vt:lpstr>
      <vt:lpstr>Helvetica</vt:lpstr>
      <vt:lpstr>ＭＳ 明朝</vt:lpstr>
      <vt:lpstr>Segoe ui</vt:lpstr>
      <vt:lpstr>Segoe ui</vt:lpstr>
      <vt:lpstr>Telstra Akkurat Light</vt:lpstr>
      <vt:lpstr>Times New Roman</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2018-12-19T09:17:13Z</dcterms:created>
  <dcterms:modified xsi:type="dcterms:W3CDTF">2019-08-16T11:10:16Z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